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82" r:id="rId4"/>
    <p:sldId id="257" r:id="rId5"/>
    <p:sldId id="266" r:id="rId6"/>
    <p:sldId id="297" r:id="rId7"/>
    <p:sldId id="294" r:id="rId8"/>
    <p:sldId id="298" r:id="rId9"/>
    <p:sldId id="271" r:id="rId10"/>
    <p:sldId id="272" r:id="rId11"/>
    <p:sldId id="261" r:id="rId12"/>
    <p:sldId id="270" r:id="rId13"/>
    <p:sldId id="268" r:id="rId14"/>
    <p:sldId id="299" r:id="rId15"/>
    <p:sldId id="262" r:id="rId16"/>
    <p:sldId id="263" r:id="rId17"/>
    <p:sldId id="264" r:id="rId18"/>
    <p:sldId id="291" r:id="rId19"/>
    <p:sldId id="258" r:id="rId20"/>
    <p:sldId id="328" r:id="rId21"/>
    <p:sldId id="330" r:id="rId22"/>
    <p:sldId id="309" r:id="rId23"/>
    <p:sldId id="329" r:id="rId24"/>
    <p:sldId id="275" r:id="rId25"/>
    <p:sldId id="317" r:id="rId26"/>
    <p:sldId id="289" r:id="rId27"/>
    <p:sldId id="274" r:id="rId28"/>
    <p:sldId id="280" r:id="rId29"/>
    <p:sldId id="321" r:id="rId30"/>
    <p:sldId id="327" r:id="rId31"/>
    <p:sldId id="302" r:id="rId32"/>
    <p:sldId id="286" r:id="rId33"/>
    <p:sldId id="303" r:id="rId34"/>
    <p:sldId id="287" r:id="rId35"/>
    <p:sldId id="311" r:id="rId36"/>
    <p:sldId id="300" r:id="rId37"/>
    <p:sldId id="304" r:id="rId38"/>
    <p:sldId id="288" r:id="rId39"/>
    <p:sldId id="305" r:id="rId40"/>
    <p:sldId id="306" r:id="rId41"/>
    <p:sldId id="308" r:id="rId42"/>
    <p:sldId id="312" r:id="rId43"/>
    <p:sldId id="307" r:id="rId44"/>
    <p:sldId id="281" r:id="rId45"/>
    <p:sldId id="283" r:id="rId46"/>
    <p:sldId id="319" r:id="rId47"/>
    <p:sldId id="284" r:id="rId48"/>
    <p:sldId id="320" r:id="rId49"/>
    <p:sldId id="322" r:id="rId50"/>
    <p:sldId id="285" r:id="rId51"/>
    <p:sldId id="323" r:id="rId52"/>
    <p:sldId id="324" r:id="rId53"/>
    <p:sldId id="290" r:id="rId54"/>
    <p:sldId id="279" r:id="rId55"/>
    <p:sldId id="301"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37" autoAdjust="0"/>
    <p:restoredTop sz="94660"/>
  </p:normalViewPr>
  <p:slideViewPr>
    <p:cSldViewPr snapToGrid="0">
      <p:cViewPr varScale="1">
        <p:scale>
          <a:sx n="91" d="100"/>
          <a:sy n="91" d="100"/>
        </p:scale>
        <p:origin x="1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4BA9D-AF0E-44B2-BB9A-D7427630D4C3}" type="doc">
      <dgm:prSet loTypeId="urn:microsoft.com/office/officeart/2005/8/layout/vList3" loCatId="list" qsTypeId="urn:microsoft.com/office/officeart/2005/8/quickstyle/simple1" qsCatId="simple" csTypeId="urn:microsoft.com/office/officeart/2005/8/colors/accent3_1" csCatId="accent3" phldr="1"/>
      <dgm:spPr/>
    </dgm:pt>
    <dgm:pt modelId="{8C8B6AB7-0CB0-4DA3-9695-0461E745C39C}">
      <dgm:prSet phldrT="[文本]"/>
      <dgm:spPr/>
      <dgm:t>
        <a:bodyPr/>
        <a:lstStyle/>
        <a:p>
          <a:pPr algn="l"/>
          <a:r>
            <a:rPr lang="en-US" altLang="zh-CN" dirty="0" smtClean="0"/>
            <a:t>	</a:t>
          </a:r>
          <a:r>
            <a:rPr lang="zh-CN" altLang="en-US" dirty="0" smtClean="0"/>
            <a:t>数据</a:t>
          </a:r>
          <a:r>
            <a:rPr lang="en-US" altLang="zh-CN" dirty="0" smtClean="0"/>
            <a:t>-</a:t>
          </a:r>
          <a:r>
            <a:rPr lang="zh-CN" altLang="en-US" dirty="0" smtClean="0"/>
            <a:t>什么是数据</a:t>
          </a:r>
          <a:r>
            <a:rPr lang="en-US" altLang="zh-CN" dirty="0" smtClean="0"/>
            <a:t>,</a:t>
          </a:r>
          <a:r>
            <a:rPr lang="zh-CN" altLang="en-US" dirty="0" smtClean="0"/>
            <a:t>做什么事情？</a:t>
          </a:r>
          <a:endParaRPr lang="zh-CN" altLang="en-US" dirty="0"/>
        </a:p>
      </dgm:t>
    </dgm:pt>
    <dgm:pt modelId="{9273D06F-B9CE-4DB6-9758-7CFB62A01186}" type="parTrans" cxnId="{0E6FF0AC-01A1-45BC-AE0B-2EC30EC553DC}">
      <dgm:prSet/>
      <dgm:spPr/>
      <dgm:t>
        <a:bodyPr/>
        <a:lstStyle/>
        <a:p>
          <a:endParaRPr lang="zh-CN" altLang="en-US"/>
        </a:p>
      </dgm:t>
    </dgm:pt>
    <dgm:pt modelId="{A16AEA35-53C4-4604-91FD-0E3465963E7D}" type="sibTrans" cxnId="{0E6FF0AC-01A1-45BC-AE0B-2EC30EC553DC}">
      <dgm:prSet/>
      <dgm:spPr/>
      <dgm:t>
        <a:bodyPr/>
        <a:lstStyle/>
        <a:p>
          <a:endParaRPr lang="zh-CN" altLang="en-US"/>
        </a:p>
      </dgm:t>
    </dgm:pt>
    <dgm:pt modelId="{688D182E-EE6C-4428-9E92-2AB1CC1A3977}">
      <dgm:prSet phldrT="[文本]"/>
      <dgm:spPr/>
      <dgm:t>
        <a:bodyPr/>
        <a:lstStyle/>
        <a:p>
          <a:pPr algn="l"/>
          <a:r>
            <a:rPr lang="en-US" altLang="zh-CN" dirty="0" smtClean="0"/>
            <a:t>	</a:t>
          </a:r>
          <a:r>
            <a:rPr lang="zh-CN" altLang="en-US" dirty="0" smtClean="0"/>
            <a:t>来源</a:t>
          </a:r>
          <a:r>
            <a:rPr lang="en-US" altLang="zh-CN" dirty="0" smtClean="0"/>
            <a:t>-</a:t>
          </a:r>
          <a:r>
            <a:rPr lang="zh-CN" altLang="en-US" dirty="0" smtClean="0"/>
            <a:t>哪里能找到数据？</a:t>
          </a:r>
          <a:endParaRPr lang="zh-CN" altLang="en-US" dirty="0"/>
        </a:p>
      </dgm:t>
    </dgm:pt>
    <dgm:pt modelId="{6E3443B4-30F3-4F09-B1A2-9B6C56F259A7}" type="parTrans" cxnId="{175C4C0E-5539-4C2E-AA37-B7FAC46BBDEB}">
      <dgm:prSet/>
      <dgm:spPr/>
      <dgm:t>
        <a:bodyPr/>
        <a:lstStyle/>
        <a:p>
          <a:endParaRPr lang="zh-CN" altLang="en-US"/>
        </a:p>
      </dgm:t>
    </dgm:pt>
    <dgm:pt modelId="{DBA7AD0A-AB67-4759-BC5F-30FA059C3453}" type="sibTrans" cxnId="{175C4C0E-5539-4C2E-AA37-B7FAC46BBDEB}">
      <dgm:prSet/>
      <dgm:spPr/>
      <dgm:t>
        <a:bodyPr/>
        <a:lstStyle/>
        <a:p>
          <a:endParaRPr lang="zh-CN" altLang="en-US"/>
        </a:p>
      </dgm:t>
    </dgm:pt>
    <dgm:pt modelId="{47A2785D-B156-44FC-8313-E02C525E8FCB}">
      <dgm:prSet phldrT="[文本]"/>
      <dgm:spPr/>
      <dgm:t>
        <a:bodyPr/>
        <a:lstStyle/>
        <a:p>
          <a:pPr algn="l"/>
          <a:r>
            <a:rPr lang="en-US" altLang="zh-CN" dirty="0" smtClean="0"/>
            <a:t>	</a:t>
          </a:r>
          <a:r>
            <a:rPr lang="zh-CN" altLang="en-US" dirty="0" smtClean="0"/>
            <a:t>关系</a:t>
          </a:r>
          <a:r>
            <a:rPr lang="en-US" altLang="zh-CN" dirty="0" smtClean="0"/>
            <a:t>-</a:t>
          </a:r>
          <a:r>
            <a:rPr lang="zh-CN" altLang="en-US" dirty="0" smtClean="0"/>
            <a:t>数据分析与其他课的关系？</a:t>
          </a:r>
          <a:endParaRPr lang="zh-CN" altLang="en-US" dirty="0"/>
        </a:p>
      </dgm:t>
    </dgm:pt>
    <dgm:pt modelId="{51F5DF0D-86DE-4B43-ADBF-B3675D531A9C}" type="parTrans" cxnId="{BF46FE41-0570-438C-B3B1-BA79437B4227}">
      <dgm:prSet/>
      <dgm:spPr/>
      <dgm:t>
        <a:bodyPr/>
        <a:lstStyle/>
        <a:p>
          <a:endParaRPr lang="zh-CN" altLang="en-US"/>
        </a:p>
      </dgm:t>
    </dgm:pt>
    <dgm:pt modelId="{BC53BD9A-D10F-406A-B073-89FEEF019B3D}" type="sibTrans" cxnId="{BF46FE41-0570-438C-B3B1-BA79437B4227}">
      <dgm:prSet/>
      <dgm:spPr/>
      <dgm:t>
        <a:bodyPr/>
        <a:lstStyle/>
        <a:p>
          <a:endParaRPr lang="zh-CN" altLang="en-US"/>
        </a:p>
      </dgm:t>
    </dgm:pt>
    <dgm:pt modelId="{AB2C80F0-2FAE-47F6-AFD7-28614C2EE29A}">
      <dgm:prSet/>
      <dgm:spPr/>
      <dgm:t>
        <a:bodyPr/>
        <a:lstStyle/>
        <a:p>
          <a:pPr algn="l"/>
          <a:r>
            <a:rPr lang="en-US" altLang="zh-CN" dirty="0" smtClean="0"/>
            <a:t>	</a:t>
          </a:r>
          <a:r>
            <a:rPr lang="zh-CN" altLang="en-US" dirty="0" smtClean="0"/>
            <a:t>工具</a:t>
          </a:r>
          <a:r>
            <a:rPr lang="en-US" altLang="zh-CN" dirty="0" smtClean="0"/>
            <a:t>-</a:t>
          </a:r>
          <a:r>
            <a:rPr lang="zh-CN" altLang="en-US" dirty="0" smtClean="0"/>
            <a:t>用什么分析？</a:t>
          </a:r>
          <a:endParaRPr lang="zh-CN" altLang="en-US" dirty="0"/>
        </a:p>
      </dgm:t>
    </dgm:pt>
    <dgm:pt modelId="{F800872B-B87B-428A-AE6E-F1B682017CF6}" type="parTrans" cxnId="{AAF7C087-AE35-4891-9B06-74945326E22A}">
      <dgm:prSet/>
      <dgm:spPr/>
      <dgm:t>
        <a:bodyPr/>
        <a:lstStyle/>
        <a:p>
          <a:endParaRPr lang="zh-CN" altLang="en-US"/>
        </a:p>
      </dgm:t>
    </dgm:pt>
    <dgm:pt modelId="{C77A9891-F6CE-4FF3-8E2D-627E5E18A55E}" type="sibTrans" cxnId="{AAF7C087-AE35-4891-9B06-74945326E22A}">
      <dgm:prSet/>
      <dgm:spPr/>
      <dgm:t>
        <a:bodyPr/>
        <a:lstStyle/>
        <a:p>
          <a:endParaRPr lang="zh-CN" altLang="en-US"/>
        </a:p>
      </dgm:t>
    </dgm:pt>
    <dgm:pt modelId="{3EB32E06-D73B-4373-8E18-4DB83928FC5F}" type="pres">
      <dgm:prSet presAssocID="{F7F4BA9D-AF0E-44B2-BB9A-D7427630D4C3}" presName="linearFlow" presStyleCnt="0">
        <dgm:presLayoutVars>
          <dgm:dir/>
          <dgm:resizeHandles val="exact"/>
        </dgm:presLayoutVars>
      </dgm:prSet>
      <dgm:spPr/>
    </dgm:pt>
    <dgm:pt modelId="{246A0A0A-6A62-49A8-91A2-AA39E574A460}" type="pres">
      <dgm:prSet presAssocID="{8C8B6AB7-0CB0-4DA3-9695-0461E745C39C}" presName="composite" presStyleCnt="0"/>
      <dgm:spPr/>
    </dgm:pt>
    <dgm:pt modelId="{80C9B155-A9BD-4EED-BADC-A798D365F251}" type="pres">
      <dgm:prSet presAssocID="{8C8B6AB7-0CB0-4DA3-9695-0461E745C39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6642E2F7-3F99-4CFA-90F9-9F4D339BC9D8}" type="pres">
      <dgm:prSet presAssocID="{8C8B6AB7-0CB0-4DA3-9695-0461E745C39C}" presName="txShp" presStyleLbl="node1" presStyleIdx="0" presStyleCnt="4">
        <dgm:presLayoutVars>
          <dgm:bulletEnabled val="1"/>
        </dgm:presLayoutVars>
      </dgm:prSet>
      <dgm:spPr/>
      <dgm:t>
        <a:bodyPr/>
        <a:lstStyle/>
        <a:p>
          <a:endParaRPr lang="zh-CN" altLang="en-US"/>
        </a:p>
      </dgm:t>
    </dgm:pt>
    <dgm:pt modelId="{E67EDFE4-B708-422E-839A-74A638854C2F}" type="pres">
      <dgm:prSet presAssocID="{A16AEA35-53C4-4604-91FD-0E3465963E7D}" presName="spacing" presStyleCnt="0"/>
      <dgm:spPr/>
    </dgm:pt>
    <dgm:pt modelId="{B186D252-F103-4287-BEA3-CD09AA791E9A}" type="pres">
      <dgm:prSet presAssocID="{688D182E-EE6C-4428-9E92-2AB1CC1A3977}" presName="composite" presStyleCnt="0"/>
      <dgm:spPr/>
    </dgm:pt>
    <dgm:pt modelId="{AD1F7679-5B19-495C-B306-6609E6895E42}" type="pres">
      <dgm:prSet presAssocID="{688D182E-EE6C-4428-9E92-2AB1CC1A397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dgm:spPr>
    </dgm:pt>
    <dgm:pt modelId="{D038CDFD-9235-444E-BA01-146352F0AB0D}" type="pres">
      <dgm:prSet presAssocID="{688D182E-EE6C-4428-9E92-2AB1CC1A3977}" presName="txShp" presStyleLbl="node1" presStyleIdx="1" presStyleCnt="4">
        <dgm:presLayoutVars>
          <dgm:bulletEnabled val="1"/>
        </dgm:presLayoutVars>
      </dgm:prSet>
      <dgm:spPr/>
      <dgm:t>
        <a:bodyPr/>
        <a:lstStyle/>
        <a:p>
          <a:endParaRPr lang="zh-CN" altLang="en-US"/>
        </a:p>
      </dgm:t>
    </dgm:pt>
    <dgm:pt modelId="{2FC29782-9063-4252-883D-2CCABC4960B5}" type="pres">
      <dgm:prSet presAssocID="{DBA7AD0A-AB67-4759-BC5F-30FA059C3453}" presName="spacing" presStyleCnt="0"/>
      <dgm:spPr/>
    </dgm:pt>
    <dgm:pt modelId="{88BBCFE1-0280-42E0-BAFF-B080370CFA22}" type="pres">
      <dgm:prSet presAssocID="{47A2785D-B156-44FC-8313-E02C525E8FCB}" presName="composite" presStyleCnt="0"/>
      <dgm:spPr/>
    </dgm:pt>
    <dgm:pt modelId="{090634A0-EA26-4098-85D3-6D587664715B}" type="pres">
      <dgm:prSet presAssocID="{47A2785D-B156-44FC-8313-E02C525E8FCB}"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0D9860F-3229-4292-A131-F6282B700F93}" type="pres">
      <dgm:prSet presAssocID="{47A2785D-B156-44FC-8313-E02C525E8FCB}" presName="txShp" presStyleLbl="node1" presStyleIdx="2" presStyleCnt="4">
        <dgm:presLayoutVars>
          <dgm:bulletEnabled val="1"/>
        </dgm:presLayoutVars>
      </dgm:prSet>
      <dgm:spPr/>
      <dgm:t>
        <a:bodyPr/>
        <a:lstStyle/>
        <a:p>
          <a:endParaRPr lang="zh-CN" altLang="en-US"/>
        </a:p>
      </dgm:t>
    </dgm:pt>
    <dgm:pt modelId="{E26CFC4D-405B-4F89-8CAD-5C04648FF6A3}" type="pres">
      <dgm:prSet presAssocID="{BC53BD9A-D10F-406A-B073-89FEEF019B3D}" presName="spacing" presStyleCnt="0"/>
      <dgm:spPr/>
    </dgm:pt>
    <dgm:pt modelId="{7641CA7F-226C-4FAD-8EFD-263186198C3C}" type="pres">
      <dgm:prSet presAssocID="{AB2C80F0-2FAE-47F6-AFD7-28614C2EE29A}" presName="composite" presStyleCnt="0"/>
      <dgm:spPr/>
    </dgm:pt>
    <dgm:pt modelId="{DB6DA7D4-BA25-41EE-A95F-ABEE4CFD48F1}" type="pres">
      <dgm:prSet presAssocID="{AB2C80F0-2FAE-47F6-AFD7-28614C2EE29A}"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dgm:spPr>
    </dgm:pt>
    <dgm:pt modelId="{CCF5D43C-FC5A-4434-9ED6-8B39FC552358}" type="pres">
      <dgm:prSet presAssocID="{AB2C80F0-2FAE-47F6-AFD7-28614C2EE29A}" presName="txShp" presStyleLbl="node1" presStyleIdx="3" presStyleCnt="4">
        <dgm:presLayoutVars>
          <dgm:bulletEnabled val="1"/>
        </dgm:presLayoutVars>
      </dgm:prSet>
      <dgm:spPr/>
      <dgm:t>
        <a:bodyPr/>
        <a:lstStyle/>
        <a:p>
          <a:endParaRPr lang="zh-CN" altLang="en-US"/>
        </a:p>
      </dgm:t>
    </dgm:pt>
  </dgm:ptLst>
  <dgm:cxnLst>
    <dgm:cxn modelId="{175C4C0E-5539-4C2E-AA37-B7FAC46BBDEB}" srcId="{F7F4BA9D-AF0E-44B2-BB9A-D7427630D4C3}" destId="{688D182E-EE6C-4428-9E92-2AB1CC1A3977}" srcOrd="1" destOrd="0" parTransId="{6E3443B4-30F3-4F09-B1A2-9B6C56F259A7}" sibTransId="{DBA7AD0A-AB67-4759-BC5F-30FA059C3453}"/>
    <dgm:cxn modelId="{52D060EE-B271-4543-B977-8847F153588F}" type="presOf" srcId="{47A2785D-B156-44FC-8313-E02C525E8FCB}" destId="{10D9860F-3229-4292-A131-F6282B700F93}" srcOrd="0" destOrd="0" presId="urn:microsoft.com/office/officeart/2005/8/layout/vList3"/>
    <dgm:cxn modelId="{43AFB376-E4D3-41F0-B3B9-BE63FE93ECBA}" type="presOf" srcId="{688D182E-EE6C-4428-9E92-2AB1CC1A3977}" destId="{D038CDFD-9235-444E-BA01-146352F0AB0D}" srcOrd="0" destOrd="0" presId="urn:microsoft.com/office/officeart/2005/8/layout/vList3"/>
    <dgm:cxn modelId="{C66B94DA-929F-46FB-B866-8E4F53284C29}" type="presOf" srcId="{AB2C80F0-2FAE-47F6-AFD7-28614C2EE29A}" destId="{CCF5D43C-FC5A-4434-9ED6-8B39FC552358}" srcOrd="0" destOrd="0" presId="urn:microsoft.com/office/officeart/2005/8/layout/vList3"/>
    <dgm:cxn modelId="{AAF7C087-AE35-4891-9B06-74945326E22A}" srcId="{F7F4BA9D-AF0E-44B2-BB9A-D7427630D4C3}" destId="{AB2C80F0-2FAE-47F6-AFD7-28614C2EE29A}" srcOrd="3" destOrd="0" parTransId="{F800872B-B87B-428A-AE6E-F1B682017CF6}" sibTransId="{C77A9891-F6CE-4FF3-8E2D-627E5E18A55E}"/>
    <dgm:cxn modelId="{0E6FF0AC-01A1-45BC-AE0B-2EC30EC553DC}" srcId="{F7F4BA9D-AF0E-44B2-BB9A-D7427630D4C3}" destId="{8C8B6AB7-0CB0-4DA3-9695-0461E745C39C}" srcOrd="0" destOrd="0" parTransId="{9273D06F-B9CE-4DB6-9758-7CFB62A01186}" sibTransId="{A16AEA35-53C4-4604-91FD-0E3465963E7D}"/>
    <dgm:cxn modelId="{BF46FE41-0570-438C-B3B1-BA79437B4227}" srcId="{F7F4BA9D-AF0E-44B2-BB9A-D7427630D4C3}" destId="{47A2785D-B156-44FC-8313-E02C525E8FCB}" srcOrd="2" destOrd="0" parTransId="{51F5DF0D-86DE-4B43-ADBF-B3675D531A9C}" sibTransId="{BC53BD9A-D10F-406A-B073-89FEEF019B3D}"/>
    <dgm:cxn modelId="{2DC61F86-0BD4-427F-A709-F5D0CC221BD7}" type="presOf" srcId="{F7F4BA9D-AF0E-44B2-BB9A-D7427630D4C3}" destId="{3EB32E06-D73B-4373-8E18-4DB83928FC5F}" srcOrd="0" destOrd="0" presId="urn:microsoft.com/office/officeart/2005/8/layout/vList3"/>
    <dgm:cxn modelId="{52A5B2B2-5D7B-4FE0-866E-AE2267E4F808}" type="presOf" srcId="{8C8B6AB7-0CB0-4DA3-9695-0461E745C39C}" destId="{6642E2F7-3F99-4CFA-90F9-9F4D339BC9D8}" srcOrd="0" destOrd="0" presId="urn:microsoft.com/office/officeart/2005/8/layout/vList3"/>
    <dgm:cxn modelId="{9F71E4FC-5870-4A9B-9F14-4FBAE9864163}" type="presParOf" srcId="{3EB32E06-D73B-4373-8E18-4DB83928FC5F}" destId="{246A0A0A-6A62-49A8-91A2-AA39E574A460}" srcOrd="0" destOrd="0" presId="urn:microsoft.com/office/officeart/2005/8/layout/vList3"/>
    <dgm:cxn modelId="{CFA2015F-201C-4281-82DA-B305F42758DE}" type="presParOf" srcId="{246A0A0A-6A62-49A8-91A2-AA39E574A460}" destId="{80C9B155-A9BD-4EED-BADC-A798D365F251}" srcOrd="0" destOrd="0" presId="urn:microsoft.com/office/officeart/2005/8/layout/vList3"/>
    <dgm:cxn modelId="{BA8D0842-1B2B-49E1-AD7A-F251231EDB56}" type="presParOf" srcId="{246A0A0A-6A62-49A8-91A2-AA39E574A460}" destId="{6642E2F7-3F99-4CFA-90F9-9F4D339BC9D8}" srcOrd="1" destOrd="0" presId="urn:microsoft.com/office/officeart/2005/8/layout/vList3"/>
    <dgm:cxn modelId="{F0FCAB6A-367E-4A39-A483-188ED9FE12C3}" type="presParOf" srcId="{3EB32E06-D73B-4373-8E18-4DB83928FC5F}" destId="{E67EDFE4-B708-422E-839A-74A638854C2F}" srcOrd="1" destOrd="0" presId="urn:microsoft.com/office/officeart/2005/8/layout/vList3"/>
    <dgm:cxn modelId="{BFBA1982-AF2A-4765-816A-D035A47895CA}" type="presParOf" srcId="{3EB32E06-D73B-4373-8E18-4DB83928FC5F}" destId="{B186D252-F103-4287-BEA3-CD09AA791E9A}" srcOrd="2" destOrd="0" presId="urn:microsoft.com/office/officeart/2005/8/layout/vList3"/>
    <dgm:cxn modelId="{BD44AFA2-E446-40B3-8A4C-EE3CA93FE54D}" type="presParOf" srcId="{B186D252-F103-4287-BEA3-CD09AA791E9A}" destId="{AD1F7679-5B19-495C-B306-6609E6895E42}" srcOrd="0" destOrd="0" presId="urn:microsoft.com/office/officeart/2005/8/layout/vList3"/>
    <dgm:cxn modelId="{3C4B5446-CF51-4157-B51A-CC1ADB07CC8B}" type="presParOf" srcId="{B186D252-F103-4287-BEA3-CD09AA791E9A}" destId="{D038CDFD-9235-444E-BA01-146352F0AB0D}" srcOrd="1" destOrd="0" presId="urn:microsoft.com/office/officeart/2005/8/layout/vList3"/>
    <dgm:cxn modelId="{CE934AE7-3C7B-45CD-B4FE-5203C181A789}" type="presParOf" srcId="{3EB32E06-D73B-4373-8E18-4DB83928FC5F}" destId="{2FC29782-9063-4252-883D-2CCABC4960B5}" srcOrd="3" destOrd="0" presId="urn:microsoft.com/office/officeart/2005/8/layout/vList3"/>
    <dgm:cxn modelId="{9B481FD0-12F4-4D02-8618-BA166DF03171}" type="presParOf" srcId="{3EB32E06-D73B-4373-8E18-4DB83928FC5F}" destId="{88BBCFE1-0280-42E0-BAFF-B080370CFA22}" srcOrd="4" destOrd="0" presId="urn:microsoft.com/office/officeart/2005/8/layout/vList3"/>
    <dgm:cxn modelId="{13F333FE-608E-42DA-AB4A-1439DCA6804F}" type="presParOf" srcId="{88BBCFE1-0280-42E0-BAFF-B080370CFA22}" destId="{090634A0-EA26-4098-85D3-6D587664715B}" srcOrd="0" destOrd="0" presId="urn:microsoft.com/office/officeart/2005/8/layout/vList3"/>
    <dgm:cxn modelId="{5C5B1C60-33D5-49D3-9F58-C798FCA7B07E}" type="presParOf" srcId="{88BBCFE1-0280-42E0-BAFF-B080370CFA22}" destId="{10D9860F-3229-4292-A131-F6282B700F93}" srcOrd="1" destOrd="0" presId="urn:microsoft.com/office/officeart/2005/8/layout/vList3"/>
    <dgm:cxn modelId="{FB9D2859-01FD-4F59-9C39-721783253206}" type="presParOf" srcId="{3EB32E06-D73B-4373-8E18-4DB83928FC5F}" destId="{E26CFC4D-405B-4F89-8CAD-5C04648FF6A3}" srcOrd="5" destOrd="0" presId="urn:microsoft.com/office/officeart/2005/8/layout/vList3"/>
    <dgm:cxn modelId="{EC367983-881F-4D4C-A174-8A7B8B5FEB77}" type="presParOf" srcId="{3EB32E06-D73B-4373-8E18-4DB83928FC5F}" destId="{7641CA7F-226C-4FAD-8EFD-263186198C3C}" srcOrd="6" destOrd="0" presId="urn:microsoft.com/office/officeart/2005/8/layout/vList3"/>
    <dgm:cxn modelId="{CC904868-FFCD-469D-8019-82AD8F2C0BC0}" type="presParOf" srcId="{7641CA7F-226C-4FAD-8EFD-263186198C3C}" destId="{DB6DA7D4-BA25-41EE-A95F-ABEE4CFD48F1}" srcOrd="0" destOrd="0" presId="urn:microsoft.com/office/officeart/2005/8/layout/vList3"/>
    <dgm:cxn modelId="{3923815B-EB66-4CB6-8309-5015CCAEBDFA}" type="presParOf" srcId="{7641CA7F-226C-4FAD-8EFD-263186198C3C}" destId="{CCF5D43C-FC5A-4434-9ED6-8B39FC55235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3" qsCatId="simple" csTypeId="urn:microsoft.com/office/officeart/2005/8/colors/accent1_2" csCatId="accent1"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流程管理</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商务决策</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交通导航</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系统开发</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网络管理</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人工智能</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决策支持</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模式识别</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知识发现</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网络编程</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custRadScaleRad="101000" custRadScaleInc="2163">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大数据</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模型分析</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统计分析</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8B01A5EB-A590-4341-8F08-3CD4E68A1273}" type="presOf" srcId="{6C2991B9-B3AB-4383-806C-B8D1C86E94D9}" destId="{C5E3999A-91E0-44C2-A4F3-C9E3BFEF1627}" srcOrd="1" destOrd="0" presId="urn:microsoft.com/office/officeart/2005/8/layout/pyramid1"/>
    <dgm:cxn modelId="{F62CD196-3E21-40FB-892F-197234B07F9C}" srcId="{482B2D85-7A00-4AFC-90D2-553561CED8AC}" destId="{6A8B20A7-3326-4B0B-A272-B94D2B92FCA2}" srcOrd="1" destOrd="0" parTransId="{180C5BF6-D929-4458-AEBA-9B8DB57EA8AB}" sibTransId="{F267A993-088D-433D-BA48-C3BCBE8796A3}"/>
    <dgm:cxn modelId="{9FA47CE1-1D30-4B99-B18C-8D37D263446A}" type="presOf" srcId="{6A8B20A7-3326-4B0B-A272-B94D2B92FCA2}" destId="{9D369877-1186-42FA-8C9F-712DEE609E5E}" srcOrd="0" destOrd="0" presId="urn:microsoft.com/office/officeart/2005/8/layout/pyramid1"/>
    <dgm:cxn modelId="{75871468-2FFE-4A1C-9075-B396ACD0159B}" type="presOf" srcId="{482B2D85-7A00-4AFC-90D2-553561CED8AC}" destId="{0ABE49CB-5619-49DC-8790-F9940709B782}" srcOrd="0" destOrd="0" presId="urn:microsoft.com/office/officeart/2005/8/layout/pyramid1"/>
    <dgm:cxn modelId="{A7A3DA3E-6E8E-4173-B9FC-53DA749A2FCD}"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AB7B0533-2CDA-4145-9E3D-014C73165315}" srcId="{482B2D85-7A00-4AFC-90D2-553561CED8AC}" destId="{6C2991B9-B3AB-4383-806C-B8D1C86E94D9}" srcOrd="0" destOrd="0" parTransId="{F36D2AB1-9F26-430F-82C7-C9956F39B02D}" sibTransId="{9C6AFFC2-0F72-4135-A9BC-6B29F0CBCEC0}"/>
    <dgm:cxn modelId="{EC8FAA5C-A190-4BA3-9042-52B2937B4B34}" type="presOf" srcId="{F9EBF8A2-207A-491F-9157-AB5DC8176989}" destId="{D2775898-2450-4C05-8E2A-06B2C9074457}" srcOrd="1" destOrd="0" presId="urn:microsoft.com/office/officeart/2005/8/layout/pyramid1"/>
    <dgm:cxn modelId="{A9325774-2587-43FF-AE9F-35DBD368856F}" type="presOf" srcId="{F9EBF8A2-207A-491F-9157-AB5DC8176989}" destId="{DC16DF21-5864-4E00-9494-DFBD9865EA8F}" srcOrd="0" destOrd="0" presId="urn:microsoft.com/office/officeart/2005/8/layout/pyramid1"/>
    <dgm:cxn modelId="{45881F9A-DC55-46CE-8FB1-23804AE6C0D0}" type="presOf" srcId="{6C2991B9-B3AB-4383-806C-B8D1C86E94D9}" destId="{B5994A06-5B1B-4C2C-8DF5-F87F2DFDC758}" srcOrd="0" destOrd="0" presId="urn:microsoft.com/office/officeart/2005/8/layout/pyramid1"/>
    <dgm:cxn modelId="{536CD610-9053-464E-B7DE-001A9EE42D11}" type="presParOf" srcId="{0ABE49CB-5619-49DC-8790-F9940709B782}" destId="{9F1C9F79-00A6-4A09-ABB2-2A92FD4D981B}" srcOrd="0" destOrd="0" presId="urn:microsoft.com/office/officeart/2005/8/layout/pyramid1"/>
    <dgm:cxn modelId="{514E5350-B421-4827-8A2C-92A579ECD5A2}" type="presParOf" srcId="{9F1C9F79-00A6-4A09-ABB2-2A92FD4D981B}" destId="{B5994A06-5B1B-4C2C-8DF5-F87F2DFDC758}" srcOrd="0" destOrd="0" presId="urn:microsoft.com/office/officeart/2005/8/layout/pyramid1"/>
    <dgm:cxn modelId="{AEAE0171-82D2-4CF7-9B76-CD72E9B4A790}" type="presParOf" srcId="{9F1C9F79-00A6-4A09-ABB2-2A92FD4D981B}" destId="{C5E3999A-91E0-44C2-A4F3-C9E3BFEF1627}" srcOrd="1" destOrd="0" presId="urn:microsoft.com/office/officeart/2005/8/layout/pyramid1"/>
    <dgm:cxn modelId="{102E6604-2AB5-46B5-AEE1-0ABA1B5AB1FF}" type="presParOf" srcId="{0ABE49CB-5619-49DC-8790-F9940709B782}" destId="{C450063D-8504-4F1B-BA05-5161BC207BD1}" srcOrd="1" destOrd="0" presId="urn:microsoft.com/office/officeart/2005/8/layout/pyramid1"/>
    <dgm:cxn modelId="{E10FD88F-9D7D-4F04-8F9C-EDB3C4087381}" type="presParOf" srcId="{C450063D-8504-4F1B-BA05-5161BC207BD1}" destId="{9D369877-1186-42FA-8C9F-712DEE609E5E}" srcOrd="0" destOrd="0" presId="urn:microsoft.com/office/officeart/2005/8/layout/pyramid1"/>
    <dgm:cxn modelId="{9707317C-C8FC-42F8-919A-98090DA02CA5}" type="presParOf" srcId="{C450063D-8504-4F1B-BA05-5161BC207BD1}" destId="{B8C5BCFD-0715-427C-A332-8570A43EDB8B}" srcOrd="1" destOrd="0" presId="urn:microsoft.com/office/officeart/2005/8/layout/pyramid1"/>
    <dgm:cxn modelId="{4AD7EB85-A62F-4E50-B514-55A61971A662}" type="presParOf" srcId="{0ABE49CB-5619-49DC-8790-F9940709B782}" destId="{6545D0D3-7801-4B07-8553-D77CCF51DD79}" srcOrd="2" destOrd="0" presId="urn:microsoft.com/office/officeart/2005/8/layout/pyramid1"/>
    <dgm:cxn modelId="{9BCDE411-125E-4499-9163-D9C5CF5931D0}" type="presParOf" srcId="{6545D0D3-7801-4B07-8553-D77CCF51DD79}" destId="{DC16DF21-5864-4E00-9494-DFBD9865EA8F}" srcOrd="0" destOrd="0" presId="urn:microsoft.com/office/officeart/2005/8/layout/pyramid1"/>
    <dgm:cxn modelId="{8559A056-E7AF-43FE-9994-FB8DBDEE715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27A882-CC2D-4716-A15D-CE2CEEAA8A8E}" type="doc">
      <dgm:prSet loTypeId="urn:microsoft.com/office/officeart/2005/8/layout/orgChart1" loCatId="hierarchy" qsTypeId="urn:microsoft.com/office/officeart/2005/8/quickstyle/3d4" qsCatId="3D" csTypeId="urn:microsoft.com/office/officeart/2005/8/colors/accent0_1" csCatId="mainScheme" phldr="1"/>
      <dgm:spPr/>
      <dgm:t>
        <a:bodyPr/>
        <a:lstStyle/>
        <a:p>
          <a:endParaRPr lang="zh-CN" altLang="en-US"/>
        </a:p>
      </dgm:t>
    </dgm:pt>
    <dgm:pt modelId="{F0902A94-FAB2-40CF-8CFA-23E643677666}">
      <dgm:prSet phldrT="[文本]" custT="1"/>
      <dgm:spPr/>
      <dgm:t>
        <a:bodyPr/>
        <a:lstStyle/>
        <a:p>
          <a:r>
            <a:rPr lang="zh-CN" altLang="en-US" sz="2400" dirty="0" smtClean="0"/>
            <a:t>数据分析技术</a:t>
          </a:r>
          <a:endParaRPr lang="zh-CN" altLang="en-US" sz="2400" dirty="0"/>
        </a:p>
      </dgm:t>
    </dgm:pt>
    <dgm:pt modelId="{B8BB6948-2007-4B45-977E-049709054FE0}" type="parTrans" cxnId="{A86E906B-AAF4-4886-8C51-9A03D9B4104F}">
      <dgm:prSet/>
      <dgm:spPr/>
      <dgm:t>
        <a:bodyPr/>
        <a:lstStyle/>
        <a:p>
          <a:endParaRPr lang="zh-CN" altLang="en-US"/>
        </a:p>
      </dgm:t>
    </dgm:pt>
    <dgm:pt modelId="{BAC01E12-6371-4F94-AA94-220532A62460}" type="sibTrans" cxnId="{A86E906B-AAF4-4886-8C51-9A03D9B4104F}">
      <dgm:prSet/>
      <dgm:spPr/>
      <dgm:t>
        <a:bodyPr/>
        <a:lstStyle/>
        <a:p>
          <a:endParaRPr lang="zh-CN" altLang="en-US"/>
        </a:p>
      </dgm:t>
    </dgm:pt>
    <dgm:pt modelId="{994C0B60-F0E9-4B2C-83F4-11990F6EB825}">
      <dgm:prSet phldrT="[文本]" custT="1"/>
      <dgm:spPr/>
      <dgm:t>
        <a:bodyPr/>
        <a:lstStyle/>
        <a:p>
          <a:r>
            <a:rPr lang="zh-CN" altLang="en-US" sz="2400" dirty="0" smtClean="0"/>
            <a:t>理论</a:t>
          </a:r>
          <a:endParaRPr lang="zh-CN" altLang="en-US" sz="2400" dirty="0"/>
        </a:p>
      </dgm:t>
    </dgm:pt>
    <dgm:pt modelId="{084CA801-DA1F-47B7-B00D-0AF6235AFDEF}" type="parTrans" cxnId="{DF9BE2D0-F0B0-4411-8139-1AB35B04FDC1}">
      <dgm:prSet/>
      <dgm:spPr/>
      <dgm:t>
        <a:bodyPr/>
        <a:lstStyle/>
        <a:p>
          <a:endParaRPr lang="zh-CN" altLang="en-US"/>
        </a:p>
      </dgm:t>
    </dgm:pt>
    <dgm:pt modelId="{0826EB93-45F6-40D9-BFF0-10DAFBE446B2}" type="sibTrans" cxnId="{DF9BE2D0-F0B0-4411-8139-1AB35B04FDC1}">
      <dgm:prSet/>
      <dgm:spPr/>
      <dgm:t>
        <a:bodyPr/>
        <a:lstStyle/>
        <a:p>
          <a:endParaRPr lang="zh-CN" altLang="en-US"/>
        </a:p>
      </dgm:t>
    </dgm:pt>
    <dgm:pt modelId="{F54C55E4-E2EF-4B0D-B9EA-32CC30B62352}">
      <dgm:prSet phldrT="[文本]" custT="1"/>
      <dgm:spPr/>
      <dgm:t>
        <a:bodyPr/>
        <a:lstStyle/>
        <a:p>
          <a:r>
            <a:rPr lang="zh-CN" altLang="en-US" sz="2400" dirty="0" smtClean="0"/>
            <a:t>工具</a:t>
          </a:r>
          <a:endParaRPr lang="zh-CN" altLang="en-US" sz="2400" dirty="0"/>
        </a:p>
      </dgm:t>
    </dgm:pt>
    <dgm:pt modelId="{0107B299-DD75-474B-8DEB-70B4B76A3356}" type="parTrans" cxnId="{4629E9F1-D7FD-4BF9-A7BC-292E5DFB9931}">
      <dgm:prSet/>
      <dgm:spPr/>
      <dgm:t>
        <a:bodyPr/>
        <a:lstStyle/>
        <a:p>
          <a:endParaRPr lang="zh-CN" altLang="en-US"/>
        </a:p>
      </dgm:t>
    </dgm:pt>
    <dgm:pt modelId="{A4E77A24-63FC-408A-8066-40EAECE3ADE6}" type="sibTrans" cxnId="{4629E9F1-D7FD-4BF9-A7BC-292E5DFB9931}">
      <dgm:prSet/>
      <dgm:spPr/>
      <dgm:t>
        <a:bodyPr/>
        <a:lstStyle/>
        <a:p>
          <a:endParaRPr lang="zh-CN" altLang="en-US"/>
        </a:p>
      </dgm:t>
    </dgm:pt>
    <dgm:pt modelId="{228970C6-246C-490B-81B8-9A6848A22702}" type="pres">
      <dgm:prSet presAssocID="{D227A882-CC2D-4716-A15D-CE2CEEAA8A8E}" presName="hierChild1" presStyleCnt="0">
        <dgm:presLayoutVars>
          <dgm:orgChart val="1"/>
          <dgm:chPref val="1"/>
          <dgm:dir/>
          <dgm:animOne val="branch"/>
          <dgm:animLvl val="lvl"/>
          <dgm:resizeHandles/>
        </dgm:presLayoutVars>
      </dgm:prSet>
      <dgm:spPr/>
      <dgm:t>
        <a:bodyPr/>
        <a:lstStyle/>
        <a:p>
          <a:endParaRPr lang="zh-CN" altLang="en-US"/>
        </a:p>
      </dgm:t>
    </dgm:pt>
    <dgm:pt modelId="{DD9BE5F5-B578-4A36-BBBE-E1B6FEE7776E}" type="pres">
      <dgm:prSet presAssocID="{F0902A94-FAB2-40CF-8CFA-23E643677666}" presName="hierRoot1" presStyleCnt="0">
        <dgm:presLayoutVars>
          <dgm:hierBranch val="init"/>
        </dgm:presLayoutVars>
      </dgm:prSet>
      <dgm:spPr/>
    </dgm:pt>
    <dgm:pt modelId="{DB786EA9-7A83-4C04-9F36-8A96343318B7}" type="pres">
      <dgm:prSet presAssocID="{F0902A94-FAB2-40CF-8CFA-23E643677666}" presName="rootComposite1" presStyleCnt="0"/>
      <dgm:spPr/>
    </dgm:pt>
    <dgm:pt modelId="{BD554D36-5D7E-43B0-9ED4-9102D35EB36A}" type="pres">
      <dgm:prSet presAssocID="{F0902A94-FAB2-40CF-8CFA-23E643677666}" presName="rootText1" presStyleLbl="node0" presStyleIdx="0" presStyleCnt="1" custScaleX="147608">
        <dgm:presLayoutVars>
          <dgm:chPref val="3"/>
        </dgm:presLayoutVars>
      </dgm:prSet>
      <dgm:spPr/>
      <dgm:t>
        <a:bodyPr/>
        <a:lstStyle/>
        <a:p>
          <a:endParaRPr lang="zh-CN" altLang="en-US"/>
        </a:p>
      </dgm:t>
    </dgm:pt>
    <dgm:pt modelId="{F2E3E9D3-0F7C-40EC-9BF5-685B1B47F022}" type="pres">
      <dgm:prSet presAssocID="{F0902A94-FAB2-40CF-8CFA-23E643677666}" presName="rootConnector1" presStyleLbl="node1" presStyleIdx="0" presStyleCnt="0"/>
      <dgm:spPr/>
      <dgm:t>
        <a:bodyPr/>
        <a:lstStyle/>
        <a:p>
          <a:endParaRPr lang="zh-CN" altLang="en-US"/>
        </a:p>
      </dgm:t>
    </dgm:pt>
    <dgm:pt modelId="{7CAE164D-8EB6-43F1-B8AB-FCC7AA155DF4}" type="pres">
      <dgm:prSet presAssocID="{F0902A94-FAB2-40CF-8CFA-23E643677666}" presName="hierChild2" presStyleCnt="0"/>
      <dgm:spPr/>
    </dgm:pt>
    <dgm:pt modelId="{CE39C6E3-438B-47EF-A84A-CB6E38C3F4B6}" type="pres">
      <dgm:prSet presAssocID="{084CA801-DA1F-47B7-B00D-0AF6235AFDEF}" presName="Name37" presStyleLbl="parChTrans1D2" presStyleIdx="0" presStyleCnt="2"/>
      <dgm:spPr/>
      <dgm:t>
        <a:bodyPr/>
        <a:lstStyle/>
        <a:p>
          <a:endParaRPr lang="zh-CN" altLang="en-US"/>
        </a:p>
      </dgm:t>
    </dgm:pt>
    <dgm:pt modelId="{4C8B194C-BAB8-4FE8-AD93-B5CE8DA4E078}" type="pres">
      <dgm:prSet presAssocID="{994C0B60-F0E9-4B2C-83F4-11990F6EB825}" presName="hierRoot2" presStyleCnt="0">
        <dgm:presLayoutVars>
          <dgm:hierBranch val="init"/>
        </dgm:presLayoutVars>
      </dgm:prSet>
      <dgm:spPr/>
    </dgm:pt>
    <dgm:pt modelId="{094374E2-4CB6-4BEB-A858-AE2AB2B6E567}" type="pres">
      <dgm:prSet presAssocID="{994C0B60-F0E9-4B2C-83F4-11990F6EB825}" presName="rootComposite" presStyleCnt="0"/>
      <dgm:spPr/>
    </dgm:pt>
    <dgm:pt modelId="{6D55B8C9-C8FE-45D9-B0D6-4B9186AC404F}" type="pres">
      <dgm:prSet presAssocID="{994C0B60-F0E9-4B2C-83F4-11990F6EB825}" presName="rootText" presStyleLbl="node2" presStyleIdx="0" presStyleCnt="2" custScaleX="145166" custLinFactNeighborX="-32584" custLinFactNeighborY="1417">
        <dgm:presLayoutVars>
          <dgm:chPref val="3"/>
        </dgm:presLayoutVars>
      </dgm:prSet>
      <dgm:spPr/>
      <dgm:t>
        <a:bodyPr/>
        <a:lstStyle/>
        <a:p>
          <a:endParaRPr lang="zh-CN" altLang="en-US"/>
        </a:p>
      </dgm:t>
    </dgm:pt>
    <dgm:pt modelId="{07C46FEB-0112-41FC-8A8E-D4BD7503BB67}" type="pres">
      <dgm:prSet presAssocID="{994C0B60-F0E9-4B2C-83F4-11990F6EB825}" presName="rootConnector" presStyleLbl="node2" presStyleIdx="0" presStyleCnt="2"/>
      <dgm:spPr/>
      <dgm:t>
        <a:bodyPr/>
        <a:lstStyle/>
        <a:p>
          <a:endParaRPr lang="zh-CN" altLang="en-US"/>
        </a:p>
      </dgm:t>
    </dgm:pt>
    <dgm:pt modelId="{3C7A1998-0EE3-4600-A32E-24A3E4B0497F}" type="pres">
      <dgm:prSet presAssocID="{994C0B60-F0E9-4B2C-83F4-11990F6EB825}" presName="hierChild4" presStyleCnt="0"/>
      <dgm:spPr/>
    </dgm:pt>
    <dgm:pt modelId="{EB24B393-E26B-4DD8-AEA8-0166979637BB}" type="pres">
      <dgm:prSet presAssocID="{994C0B60-F0E9-4B2C-83F4-11990F6EB825}" presName="hierChild5" presStyleCnt="0"/>
      <dgm:spPr/>
    </dgm:pt>
    <dgm:pt modelId="{083C364B-6F64-45F3-A9F0-8395EDD4D150}" type="pres">
      <dgm:prSet presAssocID="{0107B299-DD75-474B-8DEB-70B4B76A3356}" presName="Name37" presStyleLbl="parChTrans1D2" presStyleIdx="1" presStyleCnt="2"/>
      <dgm:spPr/>
      <dgm:t>
        <a:bodyPr/>
        <a:lstStyle/>
        <a:p>
          <a:endParaRPr lang="zh-CN" altLang="en-US"/>
        </a:p>
      </dgm:t>
    </dgm:pt>
    <dgm:pt modelId="{BD47FB9C-CC90-4447-9991-A2CDBCBF5B02}" type="pres">
      <dgm:prSet presAssocID="{F54C55E4-E2EF-4B0D-B9EA-32CC30B62352}" presName="hierRoot2" presStyleCnt="0">
        <dgm:presLayoutVars>
          <dgm:hierBranch val="init"/>
        </dgm:presLayoutVars>
      </dgm:prSet>
      <dgm:spPr/>
    </dgm:pt>
    <dgm:pt modelId="{BE9A0F6E-3158-4C85-9B35-48877A88272F}" type="pres">
      <dgm:prSet presAssocID="{F54C55E4-E2EF-4B0D-B9EA-32CC30B62352}" presName="rootComposite" presStyleCnt="0"/>
      <dgm:spPr/>
    </dgm:pt>
    <dgm:pt modelId="{FADA8E16-AC50-4973-B711-86BB27E28C5D}" type="pres">
      <dgm:prSet presAssocID="{F54C55E4-E2EF-4B0D-B9EA-32CC30B62352}" presName="rootText" presStyleLbl="node2" presStyleIdx="1" presStyleCnt="2" custScaleX="127397" custLinFactNeighborX="26917" custLinFactNeighborY="0">
        <dgm:presLayoutVars>
          <dgm:chPref val="3"/>
        </dgm:presLayoutVars>
      </dgm:prSet>
      <dgm:spPr/>
      <dgm:t>
        <a:bodyPr/>
        <a:lstStyle/>
        <a:p>
          <a:endParaRPr lang="zh-CN" altLang="en-US"/>
        </a:p>
      </dgm:t>
    </dgm:pt>
    <dgm:pt modelId="{85134B36-385E-488A-ABF6-7F66B4FFBEC0}" type="pres">
      <dgm:prSet presAssocID="{F54C55E4-E2EF-4B0D-B9EA-32CC30B62352}" presName="rootConnector" presStyleLbl="node2" presStyleIdx="1" presStyleCnt="2"/>
      <dgm:spPr/>
      <dgm:t>
        <a:bodyPr/>
        <a:lstStyle/>
        <a:p>
          <a:endParaRPr lang="zh-CN" altLang="en-US"/>
        </a:p>
      </dgm:t>
    </dgm:pt>
    <dgm:pt modelId="{38A6C117-F25A-4560-A020-1632FA7C6444}" type="pres">
      <dgm:prSet presAssocID="{F54C55E4-E2EF-4B0D-B9EA-32CC30B62352}" presName="hierChild4" presStyleCnt="0"/>
      <dgm:spPr/>
    </dgm:pt>
    <dgm:pt modelId="{3E3CA3BA-4690-40D9-9E9F-063D3A21FDE5}" type="pres">
      <dgm:prSet presAssocID="{F54C55E4-E2EF-4B0D-B9EA-32CC30B62352}" presName="hierChild5" presStyleCnt="0"/>
      <dgm:spPr/>
    </dgm:pt>
    <dgm:pt modelId="{F026842D-E00E-4C93-829D-16C7998037C8}" type="pres">
      <dgm:prSet presAssocID="{F0902A94-FAB2-40CF-8CFA-23E643677666}" presName="hierChild3" presStyleCnt="0"/>
      <dgm:spPr/>
    </dgm:pt>
  </dgm:ptLst>
  <dgm:cxnLst>
    <dgm:cxn modelId="{9FC53B59-66EF-4558-BF62-C916C213E328}" type="presOf" srcId="{F54C55E4-E2EF-4B0D-B9EA-32CC30B62352}" destId="{85134B36-385E-488A-ABF6-7F66B4FFBEC0}" srcOrd="1" destOrd="0" presId="urn:microsoft.com/office/officeart/2005/8/layout/orgChart1"/>
    <dgm:cxn modelId="{2671B489-9D83-4712-AB4F-6E8CCF1501ED}" type="presOf" srcId="{994C0B60-F0E9-4B2C-83F4-11990F6EB825}" destId="{6D55B8C9-C8FE-45D9-B0D6-4B9186AC404F}" srcOrd="0" destOrd="0" presId="urn:microsoft.com/office/officeart/2005/8/layout/orgChart1"/>
    <dgm:cxn modelId="{DF9BE2D0-F0B0-4411-8139-1AB35B04FDC1}" srcId="{F0902A94-FAB2-40CF-8CFA-23E643677666}" destId="{994C0B60-F0E9-4B2C-83F4-11990F6EB825}" srcOrd="0" destOrd="0" parTransId="{084CA801-DA1F-47B7-B00D-0AF6235AFDEF}" sibTransId="{0826EB93-45F6-40D9-BFF0-10DAFBE446B2}"/>
    <dgm:cxn modelId="{D87921CD-90DD-4CBE-BF31-2181FFB6549C}" type="presOf" srcId="{F54C55E4-E2EF-4B0D-B9EA-32CC30B62352}" destId="{FADA8E16-AC50-4973-B711-86BB27E28C5D}" srcOrd="0" destOrd="0" presId="urn:microsoft.com/office/officeart/2005/8/layout/orgChart1"/>
    <dgm:cxn modelId="{23415EB4-6E09-4D8F-A960-E1CDD117DC9A}" type="presOf" srcId="{994C0B60-F0E9-4B2C-83F4-11990F6EB825}" destId="{07C46FEB-0112-41FC-8A8E-D4BD7503BB67}" srcOrd="1" destOrd="0" presId="urn:microsoft.com/office/officeart/2005/8/layout/orgChart1"/>
    <dgm:cxn modelId="{678C4F33-F755-4086-89DD-839183E271B2}" type="presOf" srcId="{F0902A94-FAB2-40CF-8CFA-23E643677666}" destId="{BD554D36-5D7E-43B0-9ED4-9102D35EB36A}" srcOrd="0" destOrd="0" presId="urn:microsoft.com/office/officeart/2005/8/layout/orgChart1"/>
    <dgm:cxn modelId="{0EC67A61-8973-4498-8669-6BE037C43309}" type="presOf" srcId="{F0902A94-FAB2-40CF-8CFA-23E643677666}" destId="{F2E3E9D3-0F7C-40EC-9BF5-685B1B47F022}" srcOrd="1" destOrd="0" presId="urn:microsoft.com/office/officeart/2005/8/layout/orgChart1"/>
    <dgm:cxn modelId="{4629E9F1-D7FD-4BF9-A7BC-292E5DFB9931}" srcId="{F0902A94-FAB2-40CF-8CFA-23E643677666}" destId="{F54C55E4-E2EF-4B0D-B9EA-32CC30B62352}" srcOrd="1" destOrd="0" parTransId="{0107B299-DD75-474B-8DEB-70B4B76A3356}" sibTransId="{A4E77A24-63FC-408A-8066-40EAECE3ADE6}"/>
    <dgm:cxn modelId="{21EB4000-F3BC-4B90-B1C6-C880778A6D10}" type="presOf" srcId="{0107B299-DD75-474B-8DEB-70B4B76A3356}" destId="{083C364B-6F64-45F3-A9F0-8395EDD4D150}" srcOrd="0" destOrd="0" presId="urn:microsoft.com/office/officeart/2005/8/layout/orgChart1"/>
    <dgm:cxn modelId="{A86E906B-AAF4-4886-8C51-9A03D9B4104F}" srcId="{D227A882-CC2D-4716-A15D-CE2CEEAA8A8E}" destId="{F0902A94-FAB2-40CF-8CFA-23E643677666}" srcOrd="0" destOrd="0" parTransId="{B8BB6948-2007-4B45-977E-049709054FE0}" sibTransId="{BAC01E12-6371-4F94-AA94-220532A62460}"/>
    <dgm:cxn modelId="{5F4F2FC0-5049-47C9-A8CB-BD8C6D90AFC0}" type="presOf" srcId="{084CA801-DA1F-47B7-B00D-0AF6235AFDEF}" destId="{CE39C6E3-438B-47EF-A84A-CB6E38C3F4B6}" srcOrd="0" destOrd="0" presId="urn:microsoft.com/office/officeart/2005/8/layout/orgChart1"/>
    <dgm:cxn modelId="{CCBD00E5-2D07-476A-84B4-96FB36A9DA81}" type="presOf" srcId="{D227A882-CC2D-4716-A15D-CE2CEEAA8A8E}" destId="{228970C6-246C-490B-81B8-9A6848A22702}" srcOrd="0" destOrd="0" presId="urn:microsoft.com/office/officeart/2005/8/layout/orgChart1"/>
    <dgm:cxn modelId="{D9BD6DB6-B055-4999-AF86-1554C19B8F4F}" type="presParOf" srcId="{228970C6-246C-490B-81B8-9A6848A22702}" destId="{DD9BE5F5-B578-4A36-BBBE-E1B6FEE7776E}" srcOrd="0" destOrd="0" presId="urn:microsoft.com/office/officeart/2005/8/layout/orgChart1"/>
    <dgm:cxn modelId="{7BF50968-276D-455D-8FAC-F1B677B61468}" type="presParOf" srcId="{DD9BE5F5-B578-4A36-BBBE-E1B6FEE7776E}" destId="{DB786EA9-7A83-4C04-9F36-8A96343318B7}" srcOrd="0" destOrd="0" presId="urn:microsoft.com/office/officeart/2005/8/layout/orgChart1"/>
    <dgm:cxn modelId="{81C850D4-8ABC-4474-834B-32A41DFED920}" type="presParOf" srcId="{DB786EA9-7A83-4C04-9F36-8A96343318B7}" destId="{BD554D36-5D7E-43B0-9ED4-9102D35EB36A}" srcOrd="0" destOrd="0" presId="urn:microsoft.com/office/officeart/2005/8/layout/orgChart1"/>
    <dgm:cxn modelId="{DF0F17E0-EB20-4E9C-8CEB-9BB98D1832E8}" type="presParOf" srcId="{DB786EA9-7A83-4C04-9F36-8A96343318B7}" destId="{F2E3E9D3-0F7C-40EC-9BF5-685B1B47F022}" srcOrd="1" destOrd="0" presId="urn:microsoft.com/office/officeart/2005/8/layout/orgChart1"/>
    <dgm:cxn modelId="{3C04E101-6283-4A03-9FE5-A889C9E7A2C6}" type="presParOf" srcId="{DD9BE5F5-B578-4A36-BBBE-E1B6FEE7776E}" destId="{7CAE164D-8EB6-43F1-B8AB-FCC7AA155DF4}" srcOrd="1" destOrd="0" presId="urn:microsoft.com/office/officeart/2005/8/layout/orgChart1"/>
    <dgm:cxn modelId="{D80B9575-E29A-4814-9072-DED8B933ACCC}" type="presParOf" srcId="{7CAE164D-8EB6-43F1-B8AB-FCC7AA155DF4}" destId="{CE39C6E3-438B-47EF-A84A-CB6E38C3F4B6}" srcOrd="0" destOrd="0" presId="urn:microsoft.com/office/officeart/2005/8/layout/orgChart1"/>
    <dgm:cxn modelId="{A7F6C605-3AD4-4908-AEC1-A279D7D78E1E}" type="presParOf" srcId="{7CAE164D-8EB6-43F1-B8AB-FCC7AA155DF4}" destId="{4C8B194C-BAB8-4FE8-AD93-B5CE8DA4E078}" srcOrd="1" destOrd="0" presId="urn:microsoft.com/office/officeart/2005/8/layout/orgChart1"/>
    <dgm:cxn modelId="{983AA30C-A293-4BD2-A9D9-F5C1B2310C3B}" type="presParOf" srcId="{4C8B194C-BAB8-4FE8-AD93-B5CE8DA4E078}" destId="{094374E2-4CB6-4BEB-A858-AE2AB2B6E567}" srcOrd="0" destOrd="0" presId="urn:microsoft.com/office/officeart/2005/8/layout/orgChart1"/>
    <dgm:cxn modelId="{596B6FD1-BB7F-4B42-9F34-31987E3D5077}" type="presParOf" srcId="{094374E2-4CB6-4BEB-A858-AE2AB2B6E567}" destId="{6D55B8C9-C8FE-45D9-B0D6-4B9186AC404F}" srcOrd="0" destOrd="0" presId="urn:microsoft.com/office/officeart/2005/8/layout/orgChart1"/>
    <dgm:cxn modelId="{BCFD9A82-6067-4067-8DDE-2DB34D296935}" type="presParOf" srcId="{094374E2-4CB6-4BEB-A858-AE2AB2B6E567}" destId="{07C46FEB-0112-41FC-8A8E-D4BD7503BB67}" srcOrd="1" destOrd="0" presId="urn:microsoft.com/office/officeart/2005/8/layout/orgChart1"/>
    <dgm:cxn modelId="{2A55DCDB-3327-4610-BFE8-C7829B275CFE}" type="presParOf" srcId="{4C8B194C-BAB8-4FE8-AD93-B5CE8DA4E078}" destId="{3C7A1998-0EE3-4600-A32E-24A3E4B0497F}" srcOrd="1" destOrd="0" presId="urn:microsoft.com/office/officeart/2005/8/layout/orgChart1"/>
    <dgm:cxn modelId="{EC8E992D-6048-4068-847A-0CE52F99C26E}" type="presParOf" srcId="{4C8B194C-BAB8-4FE8-AD93-B5CE8DA4E078}" destId="{EB24B393-E26B-4DD8-AEA8-0166979637BB}" srcOrd="2" destOrd="0" presId="urn:microsoft.com/office/officeart/2005/8/layout/orgChart1"/>
    <dgm:cxn modelId="{D97CF801-B082-453F-B35A-AFD7EEDC9B01}" type="presParOf" srcId="{7CAE164D-8EB6-43F1-B8AB-FCC7AA155DF4}" destId="{083C364B-6F64-45F3-A9F0-8395EDD4D150}" srcOrd="2" destOrd="0" presId="urn:microsoft.com/office/officeart/2005/8/layout/orgChart1"/>
    <dgm:cxn modelId="{0B95076A-ED32-4FA5-9EE5-7232455D1AB2}" type="presParOf" srcId="{7CAE164D-8EB6-43F1-B8AB-FCC7AA155DF4}" destId="{BD47FB9C-CC90-4447-9991-A2CDBCBF5B02}" srcOrd="3" destOrd="0" presId="urn:microsoft.com/office/officeart/2005/8/layout/orgChart1"/>
    <dgm:cxn modelId="{FF753D7D-B3E4-4B75-AF47-122B914618CB}" type="presParOf" srcId="{BD47FB9C-CC90-4447-9991-A2CDBCBF5B02}" destId="{BE9A0F6E-3158-4C85-9B35-48877A88272F}" srcOrd="0" destOrd="0" presId="urn:microsoft.com/office/officeart/2005/8/layout/orgChart1"/>
    <dgm:cxn modelId="{E0064A62-F2FC-43E6-971A-55811477F247}" type="presParOf" srcId="{BE9A0F6E-3158-4C85-9B35-48877A88272F}" destId="{FADA8E16-AC50-4973-B711-86BB27E28C5D}" srcOrd="0" destOrd="0" presId="urn:microsoft.com/office/officeart/2005/8/layout/orgChart1"/>
    <dgm:cxn modelId="{9F9365F2-E829-420D-803B-2F39997DD22A}" type="presParOf" srcId="{BE9A0F6E-3158-4C85-9B35-48877A88272F}" destId="{85134B36-385E-488A-ABF6-7F66B4FFBEC0}" srcOrd="1" destOrd="0" presId="urn:microsoft.com/office/officeart/2005/8/layout/orgChart1"/>
    <dgm:cxn modelId="{EED5416C-E150-47FA-B6FA-CFE6A9E4DEFA}" type="presParOf" srcId="{BD47FB9C-CC90-4447-9991-A2CDBCBF5B02}" destId="{38A6C117-F25A-4560-A020-1632FA7C6444}" srcOrd="1" destOrd="0" presId="urn:microsoft.com/office/officeart/2005/8/layout/orgChart1"/>
    <dgm:cxn modelId="{356D656A-EA3D-481B-ADF1-127CB9C28120}" type="presParOf" srcId="{BD47FB9C-CC90-4447-9991-A2CDBCBF5B02}" destId="{3E3CA3BA-4690-40D9-9E9F-063D3A21FDE5}" srcOrd="2" destOrd="0" presId="urn:microsoft.com/office/officeart/2005/8/layout/orgChart1"/>
    <dgm:cxn modelId="{87D05FF9-BD27-4568-A11C-374A618BCA8A}" type="presParOf" srcId="{DD9BE5F5-B578-4A36-BBBE-E1B6FEE7776E}" destId="{F026842D-E00E-4C93-829D-16C7998037C8}"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并行计算</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计算机软件</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手工计算</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F62CD196-3E21-40FB-892F-197234B07F9C}" srcId="{482B2D85-7A00-4AFC-90D2-553561CED8AC}" destId="{6A8B20A7-3326-4B0B-A272-B94D2B92FCA2}" srcOrd="1" destOrd="0" parTransId="{180C5BF6-D929-4458-AEBA-9B8DB57EA8AB}" sibTransId="{F267A993-088D-433D-BA48-C3BCBE8796A3}"/>
    <dgm:cxn modelId="{26FAF465-D961-4278-86C6-201AA970303A}" type="presOf" srcId="{F9EBF8A2-207A-491F-9157-AB5DC8176989}" destId="{D2775898-2450-4C05-8E2A-06B2C9074457}" srcOrd="1" destOrd="0" presId="urn:microsoft.com/office/officeart/2005/8/layout/pyramid1"/>
    <dgm:cxn modelId="{2DE66582-9499-4D9E-B748-EDE1F3D874C1}" type="presOf" srcId="{6C2991B9-B3AB-4383-806C-B8D1C86E94D9}" destId="{C5E3999A-91E0-44C2-A4F3-C9E3BFEF1627}" srcOrd="1" destOrd="0" presId="urn:microsoft.com/office/officeart/2005/8/layout/pyramid1"/>
    <dgm:cxn modelId="{9D6FDBEE-04B8-4378-9C03-B18FC8D8051F}"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FC0EE9D4-919E-4C66-A5FB-B54CFD7C8E3E}" type="presOf" srcId="{6A8B20A7-3326-4B0B-A272-B94D2B92FCA2}" destId="{9D369877-1186-42FA-8C9F-712DEE609E5E}" srcOrd="0" destOrd="0" presId="urn:microsoft.com/office/officeart/2005/8/layout/pyramid1"/>
    <dgm:cxn modelId="{DC764F8A-14B5-44E4-B208-5FC07A886FBE}" type="presOf" srcId="{F9EBF8A2-207A-491F-9157-AB5DC8176989}" destId="{DC16DF21-5864-4E00-9494-DFBD9865EA8F}" srcOrd="0" destOrd="0" presId="urn:microsoft.com/office/officeart/2005/8/layout/pyramid1"/>
    <dgm:cxn modelId="{AB7B0533-2CDA-4145-9E3D-014C73165315}" srcId="{482B2D85-7A00-4AFC-90D2-553561CED8AC}" destId="{6C2991B9-B3AB-4383-806C-B8D1C86E94D9}" srcOrd="0" destOrd="0" parTransId="{F36D2AB1-9F26-430F-82C7-C9956F39B02D}" sibTransId="{9C6AFFC2-0F72-4135-A9BC-6B29F0CBCEC0}"/>
    <dgm:cxn modelId="{0FAD675E-F809-4240-B772-1891FB337CD0}" type="presOf" srcId="{482B2D85-7A00-4AFC-90D2-553561CED8AC}" destId="{0ABE49CB-5619-49DC-8790-F9940709B782}" srcOrd="0" destOrd="0" presId="urn:microsoft.com/office/officeart/2005/8/layout/pyramid1"/>
    <dgm:cxn modelId="{B9CFF463-33DA-45F2-A2B4-1E2EB0D97619}" type="presOf" srcId="{6C2991B9-B3AB-4383-806C-B8D1C86E94D9}" destId="{B5994A06-5B1B-4C2C-8DF5-F87F2DFDC758}" srcOrd="0" destOrd="0" presId="urn:microsoft.com/office/officeart/2005/8/layout/pyramid1"/>
    <dgm:cxn modelId="{99F5D5DD-DE8A-4276-A3D5-A38C99208C7F}" type="presParOf" srcId="{0ABE49CB-5619-49DC-8790-F9940709B782}" destId="{9F1C9F79-00A6-4A09-ABB2-2A92FD4D981B}" srcOrd="0" destOrd="0" presId="urn:microsoft.com/office/officeart/2005/8/layout/pyramid1"/>
    <dgm:cxn modelId="{38F1CD3E-AE0D-4800-A1DE-26992679F1CA}" type="presParOf" srcId="{9F1C9F79-00A6-4A09-ABB2-2A92FD4D981B}" destId="{B5994A06-5B1B-4C2C-8DF5-F87F2DFDC758}" srcOrd="0" destOrd="0" presId="urn:microsoft.com/office/officeart/2005/8/layout/pyramid1"/>
    <dgm:cxn modelId="{D806D7C0-A67A-4618-8CBE-131E71881E3C}" type="presParOf" srcId="{9F1C9F79-00A6-4A09-ABB2-2A92FD4D981B}" destId="{C5E3999A-91E0-44C2-A4F3-C9E3BFEF1627}" srcOrd="1" destOrd="0" presId="urn:microsoft.com/office/officeart/2005/8/layout/pyramid1"/>
    <dgm:cxn modelId="{11CC5939-F70B-42CD-BDAA-67C898486FC8}" type="presParOf" srcId="{0ABE49CB-5619-49DC-8790-F9940709B782}" destId="{C450063D-8504-4F1B-BA05-5161BC207BD1}" srcOrd="1" destOrd="0" presId="urn:microsoft.com/office/officeart/2005/8/layout/pyramid1"/>
    <dgm:cxn modelId="{28602CD7-1C95-4328-9B84-58B8C69C25C4}" type="presParOf" srcId="{C450063D-8504-4F1B-BA05-5161BC207BD1}" destId="{9D369877-1186-42FA-8C9F-712DEE609E5E}" srcOrd="0" destOrd="0" presId="urn:microsoft.com/office/officeart/2005/8/layout/pyramid1"/>
    <dgm:cxn modelId="{2773B116-A70F-43EA-9190-03470F57BBCB}" type="presParOf" srcId="{C450063D-8504-4F1B-BA05-5161BC207BD1}" destId="{B8C5BCFD-0715-427C-A332-8570A43EDB8B}" srcOrd="1" destOrd="0" presId="urn:microsoft.com/office/officeart/2005/8/layout/pyramid1"/>
    <dgm:cxn modelId="{C0BB79D0-164B-40D5-8B99-570E45CD385E}" type="presParOf" srcId="{0ABE49CB-5619-49DC-8790-F9940709B782}" destId="{6545D0D3-7801-4B07-8553-D77CCF51DD79}" srcOrd="2" destOrd="0" presId="urn:microsoft.com/office/officeart/2005/8/layout/pyramid1"/>
    <dgm:cxn modelId="{E269FCD3-7629-48B0-955B-CCEC07B65FA4}" type="presParOf" srcId="{6545D0D3-7801-4B07-8553-D77CCF51DD79}" destId="{DC16DF21-5864-4E00-9494-DFBD9865EA8F}" srcOrd="0" destOrd="0" presId="urn:microsoft.com/office/officeart/2005/8/layout/pyramid1"/>
    <dgm:cxn modelId="{B930F848-1141-4011-9A99-0AE11047B6F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DD332-9705-499E-8CBD-60C2FBA1C897}" type="doc">
      <dgm:prSet loTypeId="urn:microsoft.com/office/officeart/2005/8/layout/vList3" loCatId="list" qsTypeId="urn:microsoft.com/office/officeart/2005/8/quickstyle/simple1" qsCatId="simple" csTypeId="urn:microsoft.com/office/officeart/2005/8/colors/accent0_1" csCatId="mainScheme" phldr="1"/>
      <dgm:spPr/>
    </dgm:pt>
    <dgm:pt modelId="{F5B188DF-E115-4F47-ADFB-2B52765A4B20}">
      <dgm:prSet phldrT="[文本]"/>
      <dgm:spPr/>
      <dgm:t>
        <a:bodyPr/>
        <a:lstStyle/>
        <a:p>
          <a:r>
            <a:rPr lang="en-US" altLang="zh-CN" dirty="0" smtClean="0"/>
            <a:t>1.1 </a:t>
          </a:r>
          <a:r>
            <a:rPr lang="zh-CN" altLang="en-US" dirty="0" smtClean="0"/>
            <a:t>数据类型</a:t>
          </a:r>
          <a:endParaRPr lang="zh-CN" altLang="en-US" dirty="0"/>
        </a:p>
      </dgm:t>
    </dgm:pt>
    <dgm:pt modelId="{DBB83AB1-DBAC-456E-A97B-E472E5F86A5A}" type="parTrans" cxnId="{9C92A8FD-9433-47B2-9F19-6A4646F8CAC1}">
      <dgm:prSet/>
      <dgm:spPr/>
      <dgm:t>
        <a:bodyPr/>
        <a:lstStyle/>
        <a:p>
          <a:endParaRPr lang="zh-CN" altLang="en-US"/>
        </a:p>
      </dgm:t>
    </dgm:pt>
    <dgm:pt modelId="{0BE56EDE-20A3-41E6-90AB-68601C4EAA20}" type="sibTrans" cxnId="{9C92A8FD-9433-47B2-9F19-6A4646F8CAC1}">
      <dgm:prSet/>
      <dgm:spPr/>
      <dgm:t>
        <a:bodyPr/>
        <a:lstStyle/>
        <a:p>
          <a:endParaRPr lang="zh-CN" altLang="en-US"/>
        </a:p>
      </dgm:t>
    </dgm:pt>
    <dgm:pt modelId="{C3643E4B-DC8F-4E97-9E5B-E45F710E47E1}">
      <dgm:prSet phldrT="[文本]"/>
      <dgm:spPr/>
      <dgm:t>
        <a:bodyPr/>
        <a:lstStyle/>
        <a:p>
          <a:r>
            <a:rPr lang="en-US" altLang="zh-CN" dirty="0" smtClean="0"/>
            <a:t>1.3 </a:t>
          </a:r>
          <a:r>
            <a:rPr lang="zh-CN" altLang="en-US" dirty="0" smtClean="0"/>
            <a:t>方法体系</a:t>
          </a:r>
          <a:endParaRPr lang="zh-CN" altLang="en-US" dirty="0"/>
        </a:p>
      </dgm:t>
    </dgm:pt>
    <dgm:pt modelId="{8D1876AE-8292-4372-8240-C0E1DC3D5752}" type="parTrans" cxnId="{2D3AD621-BF68-49CB-8273-D5F867DA28B0}">
      <dgm:prSet/>
      <dgm:spPr/>
      <dgm:t>
        <a:bodyPr/>
        <a:lstStyle/>
        <a:p>
          <a:endParaRPr lang="zh-CN" altLang="en-US"/>
        </a:p>
      </dgm:t>
    </dgm:pt>
    <dgm:pt modelId="{598E87C1-56C0-4F56-9B28-5EB623AD28D9}" type="sibTrans" cxnId="{2D3AD621-BF68-49CB-8273-D5F867DA28B0}">
      <dgm:prSet/>
      <dgm:spPr/>
      <dgm:t>
        <a:bodyPr/>
        <a:lstStyle/>
        <a:p>
          <a:endParaRPr lang="zh-CN" altLang="en-US"/>
        </a:p>
      </dgm:t>
    </dgm:pt>
    <dgm:pt modelId="{0AB61AB6-3EAF-4873-8C99-F09982F22F3D}">
      <dgm:prSet/>
      <dgm:spPr/>
      <dgm:t>
        <a:bodyPr/>
        <a:lstStyle/>
        <a:p>
          <a:r>
            <a:rPr lang="en-US" altLang="zh-CN" dirty="0" smtClean="0"/>
            <a:t>1.2 </a:t>
          </a:r>
          <a:r>
            <a:rPr lang="zh-CN" altLang="en-US" dirty="0" smtClean="0"/>
            <a:t>数据质量</a:t>
          </a:r>
          <a:endParaRPr lang="zh-CN" altLang="en-US" dirty="0"/>
        </a:p>
      </dgm:t>
    </dgm:pt>
    <dgm:pt modelId="{75585A5C-31D4-4B0B-958D-F80EE398AB26}" type="parTrans" cxnId="{5BE53524-99DD-41A5-B7B7-2D9FC5EE8756}">
      <dgm:prSet/>
      <dgm:spPr/>
      <dgm:t>
        <a:bodyPr/>
        <a:lstStyle/>
        <a:p>
          <a:endParaRPr lang="zh-CN" altLang="en-US"/>
        </a:p>
      </dgm:t>
    </dgm:pt>
    <dgm:pt modelId="{C7E50184-F87F-4112-8414-FDBE48FED6DB}" type="sibTrans" cxnId="{5BE53524-99DD-41A5-B7B7-2D9FC5EE8756}">
      <dgm:prSet/>
      <dgm:spPr/>
      <dgm:t>
        <a:bodyPr/>
        <a:lstStyle/>
        <a:p>
          <a:endParaRPr lang="zh-CN" altLang="en-US"/>
        </a:p>
      </dgm:t>
    </dgm:pt>
    <dgm:pt modelId="{734EE9E9-6538-4218-AD8B-238CBF9A0C7B}" type="pres">
      <dgm:prSet presAssocID="{A05DD332-9705-499E-8CBD-60C2FBA1C897}" presName="linearFlow" presStyleCnt="0">
        <dgm:presLayoutVars>
          <dgm:dir/>
          <dgm:resizeHandles val="exact"/>
        </dgm:presLayoutVars>
      </dgm:prSet>
      <dgm:spPr/>
    </dgm:pt>
    <dgm:pt modelId="{C848E1E4-F705-4976-9F46-8D29C1D99843}" type="pres">
      <dgm:prSet presAssocID="{F5B188DF-E115-4F47-ADFB-2B52765A4B20}" presName="composite" presStyleCnt="0"/>
      <dgm:spPr/>
    </dgm:pt>
    <dgm:pt modelId="{4E981869-9ACC-4E02-B05A-EBD80BC18352}" type="pres">
      <dgm:prSet presAssocID="{F5B188DF-E115-4F47-ADFB-2B52765A4B20}"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F510CF17-E176-483F-998A-05ACF434F243}" type="pres">
      <dgm:prSet presAssocID="{F5B188DF-E115-4F47-ADFB-2B52765A4B20}" presName="txShp" presStyleLbl="node1" presStyleIdx="0" presStyleCnt="3">
        <dgm:presLayoutVars>
          <dgm:bulletEnabled val="1"/>
        </dgm:presLayoutVars>
      </dgm:prSet>
      <dgm:spPr/>
      <dgm:t>
        <a:bodyPr/>
        <a:lstStyle/>
        <a:p>
          <a:endParaRPr lang="zh-CN" altLang="en-US"/>
        </a:p>
      </dgm:t>
    </dgm:pt>
    <dgm:pt modelId="{45A01B9F-04C9-47C4-A9D4-D1667344CE8C}" type="pres">
      <dgm:prSet presAssocID="{0BE56EDE-20A3-41E6-90AB-68601C4EAA20}" presName="spacing" presStyleCnt="0"/>
      <dgm:spPr/>
    </dgm:pt>
    <dgm:pt modelId="{D72FC0BB-2C35-4CE2-9378-88A26EEBCD48}" type="pres">
      <dgm:prSet presAssocID="{0AB61AB6-3EAF-4873-8C99-F09982F22F3D}" presName="composite" presStyleCnt="0"/>
      <dgm:spPr/>
    </dgm:pt>
    <dgm:pt modelId="{79545090-EF85-4690-8898-7FC2C4DDC172}" type="pres">
      <dgm:prSet presAssocID="{0AB61AB6-3EAF-4873-8C99-F09982F22F3D}"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dgm:spPr>
    </dgm:pt>
    <dgm:pt modelId="{D9C34340-C2C5-4C4C-AF44-4BD0BC01F96E}" type="pres">
      <dgm:prSet presAssocID="{0AB61AB6-3EAF-4873-8C99-F09982F22F3D}" presName="txShp" presStyleLbl="node1" presStyleIdx="1" presStyleCnt="3">
        <dgm:presLayoutVars>
          <dgm:bulletEnabled val="1"/>
        </dgm:presLayoutVars>
      </dgm:prSet>
      <dgm:spPr/>
      <dgm:t>
        <a:bodyPr/>
        <a:lstStyle/>
        <a:p>
          <a:endParaRPr lang="zh-CN" altLang="en-US"/>
        </a:p>
      </dgm:t>
    </dgm:pt>
    <dgm:pt modelId="{1549E047-64E1-4379-8C0B-D31DA4F74559}" type="pres">
      <dgm:prSet presAssocID="{C7E50184-F87F-4112-8414-FDBE48FED6DB}" presName="spacing" presStyleCnt="0"/>
      <dgm:spPr/>
    </dgm:pt>
    <dgm:pt modelId="{A89F9462-541B-41D6-9F47-64F5BCCBAE20}" type="pres">
      <dgm:prSet presAssocID="{C3643E4B-DC8F-4E97-9E5B-E45F710E47E1}" presName="composite" presStyleCnt="0"/>
      <dgm:spPr/>
    </dgm:pt>
    <dgm:pt modelId="{0CD49195-AE19-4B5F-BDD9-567D03EAA5D1}" type="pres">
      <dgm:prSet presAssocID="{C3643E4B-DC8F-4E97-9E5B-E45F710E47E1}"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D73BF51C-8C28-4550-AB01-501A59565029}" type="pres">
      <dgm:prSet presAssocID="{C3643E4B-DC8F-4E97-9E5B-E45F710E47E1}" presName="txShp" presStyleLbl="node1" presStyleIdx="2" presStyleCnt="3">
        <dgm:presLayoutVars>
          <dgm:bulletEnabled val="1"/>
        </dgm:presLayoutVars>
      </dgm:prSet>
      <dgm:spPr/>
      <dgm:t>
        <a:bodyPr/>
        <a:lstStyle/>
        <a:p>
          <a:endParaRPr lang="zh-CN" altLang="en-US"/>
        </a:p>
      </dgm:t>
    </dgm:pt>
  </dgm:ptLst>
  <dgm:cxnLst>
    <dgm:cxn modelId="{95C415CA-BDA5-44CC-BEDE-B353AB888219}" type="presOf" srcId="{F5B188DF-E115-4F47-ADFB-2B52765A4B20}" destId="{F510CF17-E176-483F-998A-05ACF434F243}" srcOrd="0" destOrd="0" presId="urn:microsoft.com/office/officeart/2005/8/layout/vList3"/>
    <dgm:cxn modelId="{7604BAEB-F048-4F12-BD34-C042BEEECD34}" type="presOf" srcId="{A05DD332-9705-499E-8CBD-60C2FBA1C897}" destId="{734EE9E9-6538-4218-AD8B-238CBF9A0C7B}" srcOrd="0" destOrd="0" presId="urn:microsoft.com/office/officeart/2005/8/layout/vList3"/>
    <dgm:cxn modelId="{204451F9-1E81-4421-B2D2-C9CED3054931}" type="presOf" srcId="{0AB61AB6-3EAF-4873-8C99-F09982F22F3D}" destId="{D9C34340-C2C5-4C4C-AF44-4BD0BC01F96E}" srcOrd="0" destOrd="0" presId="urn:microsoft.com/office/officeart/2005/8/layout/vList3"/>
    <dgm:cxn modelId="{012CBC3D-114E-4A45-BDC0-DC7B2AF8D770}" type="presOf" srcId="{C3643E4B-DC8F-4E97-9E5B-E45F710E47E1}" destId="{D73BF51C-8C28-4550-AB01-501A59565029}" srcOrd="0" destOrd="0" presId="urn:microsoft.com/office/officeart/2005/8/layout/vList3"/>
    <dgm:cxn modelId="{9C92A8FD-9433-47B2-9F19-6A4646F8CAC1}" srcId="{A05DD332-9705-499E-8CBD-60C2FBA1C897}" destId="{F5B188DF-E115-4F47-ADFB-2B52765A4B20}" srcOrd="0" destOrd="0" parTransId="{DBB83AB1-DBAC-456E-A97B-E472E5F86A5A}" sibTransId="{0BE56EDE-20A3-41E6-90AB-68601C4EAA20}"/>
    <dgm:cxn modelId="{5BE53524-99DD-41A5-B7B7-2D9FC5EE8756}" srcId="{A05DD332-9705-499E-8CBD-60C2FBA1C897}" destId="{0AB61AB6-3EAF-4873-8C99-F09982F22F3D}" srcOrd="1" destOrd="0" parTransId="{75585A5C-31D4-4B0B-958D-F80EE398AB26}" sibTransId="{C7E50184-F87F-4112-8414-FDBE48FED6DB}"/>
    <dgm:cxn modelId="{2D3AD621-BF68-49CB-8273-D5F867DA28B0}" srcId="{A05DD332-9705-499E-8CBD-60C2FBA1C897}" destId="{C3643E4B-DC8F-4E97-9E5B-E45F710E47E1}" srcOrd="2" destOrd="0" parTransId="{8D1876AE-8292-4372-8240-C0E1DC3D5752}" sibTransId="{598E87C1-56C0-4F56-9B28-5EB623AD28D9}"/>
    <dgm:cxn modelId="{3AF8BC46-F7F4-400D-9F7E-4A06990BBB15}" type="presParOf" srcId="{734EE9E9-6538-4218-AD8B-238CBF9A0C7B}" destId="{C848E1E4-F705-4976-9F46-8D29C1D99843}" srcOrd="0" destOrd="0" presId="urn:microsoft.com/office/officeart/2005/8/layout/vList3"/>
    <dgm:cxn modelId="{982D0A0E-64BE-47DE-944C-141161D68837}" type="presParOf" srcId="{C848E1E4-F705-4976-9F46-8D29C1D99843}" destId="{4E981869-9ACC-4E02-B05A-EBD80BC18352}" srcOrd="0" destOrd="0" presId="urn:microsoft.com/office/officeart/2005/8/layout/vList3"/>
    <dgm:cxn modelId="{7D3D392F-8BE9-4CF3-B448-A18F55647320}" type="presParOf" srcId="{C848E1E4-F705-4976-9F46-8D29C1D99843}" destId="{F510CF17-E176-483F-998A-05ACF434F243}" srcOrd="1" destOrd="0" presId="urn:microsoft.com/office/officeart/2005/8/layout/vList3"/>
    <dgm:cxn modelId="{9F79B584-6EEC-43B3-AB92-A4E8DBCA6DDD}" type="presParOf" srcId="{734EE9E9-6538-4218-AD8B-238CBF9A0C7B}" destId="{45A01B9F-04C9-47C4-A9D4-D1667344CE8C}" srcOrd="1" destOrd="0" presId="urn:microsoft.com/office/officeart/2005/8/layout/vList3"/>
    <dgm:cxn modelId="{F75FC4A4-9F1D-46EB-960A-F0A85CAF74A7}" type="presParOf" srcId="{734EE9E9-6538-4218-AD8B-238CBF9A0C7B}" destId="{D72FC0BB-2C35-4CE2-9378-88A26EEBCD48}" srcOrd="2" destOrd="0" presId="urn:microsoft.com/office/officeart/2005/8/layout/vList3"/>
    <dgm:cxn modelId="{43FA807D-535A-4922-8A70-7B9FFD79FE10}" type="presParOf" srcId="{D72FC0BB-2C35-4CE2-9378-88A26EEBCD48}" destId="{79545090-EF85-4690-8898-7FC2C4DDC172}" srcOrd="0" destOrd="0" presId="urn:microsoft.com/office/officeart/2005/8/layout/vList3"/>
    <dgm:cxn modelId="{526823A9-34FD-4ECF-ABD2-58AA78DDE31C}" type="presParOf" srcId="{D72FC0BB-2C35-4CE2-9378-88A26EEBCD48}" destId="{D9C34340-C2C5-4C4C-AF44-4BD0BC01F96E}" srcOrd="1" destOrd="0" presId="urn:microsoft.com/office/officeart/2005/8/layout/vList3"/>
    <dgm:cxn modelId="{ABAD81EE-EEA5-48B7-81B3-68A53701406C}" type="presParOf" srcId="{734EE9E9-6538-4218-AD8B-238CBF9A0C7B}" destId="{1549E047-64E1-4379-8C0B-D31DA4F74559}" srcOrd="3" destOrd="0" presId="urn:microsoft.com/office/officeart/2005/8/layout/vList3"/>
    <dgm:cxn modelId="{EF2D320E-65E3-43F8-A17F-8F62DFB17C81}" type="presParOf" srcId="{734EE9E9-6538-4218-AD8B-238CBF9A0C7B}" destId="{A89F9462-541B-41D6-9F47-64F5BCCBAE20}" srcOrd="4" destOrd="0" presId="urn:microsoft.com/office/officeart/2005/8/layout/vList3"/>
    <dgm:cxn modelId="{7CE72940-A6AF-4836-B049-2AEFFEB1BEA6}" type="presParOf" srcId="{A89F9462-541B-41D6-9F47-64F5BCCBAE20}" destId="{0CD49195-AE19-4B5F-BDD9-567D03EAA5D1}" srcOrd="0" destOrd="0" presId="urn:microsoft.com/office/officeart/2005/8/layout/vList3"/>
    <dgm:cxn modelId="{07B03821-E1A2-4FD0-B3B9-382EFF090B90}" type="presParOf" srcId="{A89F9462-541B-41D6-9F47-64F5BCCBAE20}" destId="{D73BF51C-8C28-4550-AB01-501A5956502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2E2F7-3F99-4CFA-90F9-9F4D339BC9D8}">
      <dsp:nvSpPr>
        <dsp:cNvPr id="0" name=""/>
        <dsp:cNvSpPr/>
      </dsp:nvSpPr>
      <dsp:spPr>
        <a:xfrm rot="10800000">
          <a:off x="1857743" y="528"/>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数据</a:t>
          </a:r>
          <a:r>
            <a:rPr lang="en-US" altLang="zh-CN" sz="2700" kern="1200" dirty="0" smtClean="0"/>
            <a:t>-</a:t>
          </a:r>
          <a:r>
            <a:rPr lang="zh-CN" altLang="en-US" sz="2700" kern="1200" dirty="0" smtClean="0"/>
            <a:t>什么是数据</a:t>
          </a:r>
          <a:r>
            <a:rPr lang="en-US" altLang="zh-CN" sz="2700" kern="1200" dirty="0" smtClean="0"/>
            <a:t>,</a:t>
          </a:r>
          <a:r>
            <a:rPr lang="zh-CN" altLang="en-US" sz="2700" kern="1200" dirty="0" smtClean="0"/>
            <a:t>做什么事情？</a:t>
          </a:r>
          <a:endParaRPr lang="zh-CN" altLang="en-US" sz="2700" kern="1200" dirty="0"/>
        </a:p>
      </dsp:txBody>
      <dsp:txXfrm rot="10800000">
        <a:off x="2009724" y="528"/>
        <a:ext cx="6620148" cy="607924"/>
      </dsp:txXfrm>
    </dsp:sp>
    <dsp:sp modelId="{80C9B155-A9BD-4EED-BADC-A798D365F251}">
      <dsp:nvSpPr>
        <dsp:cNvPr id="0" name=""/>
        <dsp:cNvSpPr/>
      </dsp:nvSpPr>
      <dsp:spPr>
        <a:xfrm>
          <a:off x="1553780" y="528"/>
          <a:ext cx="607924" cy="6079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38CDFD-9235-444E-BA01-146352F0AB0D}">
      <dsp:nvSpPr>
        <dsp:cNvPr id="0" name=""/>
        <dsp:cNvSpPr/>
      </dsp:nvSpPr>
      <dsp:spPr>
        <a:xfrm rot="10800000">
          <a:off x="1857743" y="76043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来源</a:t>
          </a:r>
          <a:r>
            <a:rPr lang="en-US" altLang="zh-CN" sz="2700" kern="1200" dirty="0" smtClean="0"/>
            <a:t>-</a:t>
          </a:r>
          <a:r>
            <a:rPr lang="zh-CN" altLang="en-US" sz="2700" kern="1200" dirty="0" smtClean="0"/>
            <a:t>哪里能找到数据？</a:t>
          </a:r>
          <a:endParaRPr lang="zh-CN" altLang="en-US" sz="2700" kern="1200" dirty="0"/>
        </a:p>
      </dsp:txBody>
      <dsp:txXfrm rot="10800000">
        <a:off x="2009724" y="760434"/>
        <a:ext cx="6620148" cy="607924"/>
      </dsp:txXfrm>
    </dsp:sp>
    <dsp:sp modelId="{AD1F7679-5B19-495C-B306-6609E6895E42}">
      <dsp:nvSpPr>
        <dsp:cNvPr id="0" name=""/>
        <dsp:cNvSpPr/>
      </dsp:nvSpPr>
      <dsp:spPr>
        <a:xfrm>
          <a:off x="1553780" y="760434"/>
          <a:ext cx="607924" cy="60792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9860F-3229-4292-A131-F6282B700F93}">
      <dsp:nvSpPr>
        <dsp:cNvPr id="0" name=""/>
        <dsp:cNvSpPr/>
      </dsp:nvSpPr>
      <dsp:spPr>
        <a:xfrm rot="10800000">
          <a:off x="1857743" y="1520339"/>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关系</a:t>
          </a:r>
          <a:r>
            <a:rPr lang="en-US" altLang="zh-CN" sz="2700" kern="1200" dirty="0" smtClean="0"/>
            <a:t>-</a:t>
          </a:r>
          <a:r>
            <a:rPr lang="zh-CN" altLang="en-US" sz="2700" kern="1200" dirty="0" smtClean="0"/>
            <a:t>数据分析与其他课的关系？</a:t>
          </a:r>
          <a:endParaRPr lang="zh-CN" altLang="en-US" sz="2700" kern="1200" dirty="0"/>
        </a:p>
      </dsp:txBody>
      <dsp:txXfrm rot="10800000">
        <a:off x="2009724" y="1520339"/>
        <a:ext cx="6620148" cy="607924"/>
      </dsp:txXfrm>
    </dsp:sp>
    <dsp:sp modelId="{090634A0-EA26-4098-85D3-6D587664715B}">
      <dsp:nvSpPr>
        <dsp:cNvPr id="0" name=""/>
        <dsp:cNvSpPr/>
      </dsp:nvSpPr>
      <dsp:spPr>
        <a:xfrm>
          <a:off x="1553780" y="1520339"/>
          <a:ext cx="607924" cy="60792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D43C-FC5A-4434-9ED6-8B39FC552358}">
      <dsp:nvSpPr>
        <dsp:cNvPr id="0" name=""/>
        <dsp:cNvSpPr/>
      </dsp:nvSpPr>
      <dsp:spPr>
        <a:xfrm rot="10800000">
          <a:off x="1857743" y="228024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工具</a:t>
          </a:r>
          <a:r>
            <a:rPr lang="en-US" altLang="zh-CN" sz="2700" kern="1200" dirty="0" smtClean="0"/>
            <a:t>-</a:t>
          </a:r>
          <a:r>
            <a:rPr lang="zh-CN" altLang="en-US" sz="2700" kern="1200" dirty="0" smtClean="0"/>
            <a:t>用什么分析？</a:t>
          </a:r>
          <a:endParaRPr lang="zh-CN" altLang="en-US" sz="2700" kern="1200" dirty="0"/>
        </a:p>
      </dsp:txBody>
      <dsp:txXfrm rot="10800000">
        <a:off x="2009724" y="2280244"/>
        <a:ext cx="6620148" cy="607924"/>
      </dsp:txXfrm>
    </dsp:sp>
    <dsp:sp modelId="{DB6DA7D4-BA25-41EE-A95F-ABEE4CFD48F1}">
      <dsp:nvSpPr>
        <dsp:cNvPr id="0" name=""/>
        <dsp:cNvSpPr/>
      </dsp:nvSpPr>
      <dsp:spPr>
        <a:xfrm>
          <a:off x="1553780" y="2280244"/>
          <a:ext cx="607924" cy="60792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00000">
          <a:off x="1967300" y="1359837"/>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37893" y="1375798"/>
        <a:ext cx="17957" cy="17957"/>
      </dsp:txXfrm>
    </dsp:sp>
    <dsp:sp modelId="{0E3A81D1-A8BF-4125-96DA-4828BA83CD0A}">
      <dsp:nvSpPr>
        <dsp:cNvPr id="0" name=""/>
        <dsp:cNvSpPr/>
      </dsp:nvSpPr>
      <dsp:spPr>
        <a:xfrm>
          <a:off x="1551941" y="15345"/>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流程管理</a:t>
          </a:r>
          <a:endParaRPr lang="zh-CN" altLang="en-US" sz="2700" kern="1200" dirty="0"/>
        </a:p>
      </dsp:txBody>
      <dsp:txXfrm>
        <a:off x="1726192" y="189596"/>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商务决策</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交通导航</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网络管理</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系统开发</a:t>
          </a:r>
          <a:endParaRPr lang="zh-CN" altLang="en-US" sz="2700" kern="1200" dirty="0"/>
        </a:p>
      </dsp:txBody>
      <dsp:txXfrm>
        <a:off x="253002" y="1259931"/>
        <a:ext cx="841358" cy="841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46721">
          <a:off x="1970186" y="1352164"/>
          <a:ext cx="374633" cy="49880"/>
        </a:xfrm>
        <a:custGeom>
          <a:avLst/>
          <a:gdLst/>
          <a:ahLst/>
          <a:cxnLst/>
          <a:rect l="0" t="0" r="0" b="0"/>
          <a:pathLst>
            <a:path>
              <a:moveTo>
                <a:pt x="0" y="24940"/>
              </a:moveTo>
              <a:lnTo>
                <a:pt x="37463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8136" y="1367738"/>
        <a:ext cx="18731" cy="18731"/>
      </dsp:txXfrm>
    </dsp:sp>
    <dsp:sp modelId="{0E3A81D1-A8BF-4125-96DA-4828BA83CD0A}">
      <dsp:nvSpPr>
        <dsp:cNvPr id="0" name=""/>
        <dsp:cNvSpPr/>
      </dsp:nvSpPr>
      <dsp:spPr>
        <a:xfrm>
          <a:off x="1573203" y="0"/>
          <a:ext cx="1189860" cy="118986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人工智能</a:t>
          </a:r>
          <a:endParaRPr lang="zh-CN" altLang="en-US" sz="2700" kern="1200" dirty="0"/>
        </a:p>
      </dsp:txBody>
      <dsp:txXfrm>
        <a:off x="1747454" y="174251"/>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solidFill>
          <a:schemeClr val="accent5">
            <a:hueOff val="531780"/>
            <a:satOff val="-5973"/>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决策支持</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模式识别</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solidFill>
          <a:schemeClr val="accent5">
            <a:hueOff val="1595340"/>
            <a:satOff val="-17918"/>
            <a:lumOff val="-3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网络编程</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知识发现</a:t>
          </a:r>
          <a:endParaRPr lang="zh-CN" altLang="en-US" sz="2700" kern="1200" dirty="0"/>
        </a:p>
      </dsp:txBody>
      <dsp:txXfrm>
        <a:off x="253002" y="1259931"/>
        <a:ext cx="841358" cy="841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大数据</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模型分析</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统计分析</a:t>
          </a:r>
          <a:endParaRPr lang="zh-CN" altLang="en-US" sz="2400" kern="1200" dirty="0"/>
        </a:p>
      </dsp:txBody>
      <dsp:txXfrm>
        <a:off x="787425" y="1816138"/>
        <a:ext cx="2924721" cy="908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C364B-6F64-45F3-A9F0-8395EDD4D150}">
      <dsp:nvSpPr>
        <dsp:cNvPr id="0" name=""/>
        <dsp:cNvSpPr/>
      </dsp:nvSpPr>
      <dsp:spPr>
        <a:xfrm>
          <a:off x="3730171" y="769366"/>
          <a:ext cx="1690461" cy="322724"/>
        </a:xfrm>
        <a:custGeom>
          <a:avLst/>
          <a:gdLst/>
          <a:ahLst/>
          <a:cxnLst/>
          <a:rect l="0" t="0" r="0" b="0"/>
          <a:pathLst>
            <a:path>
              <a:moveTo>
                <a:pt x="0" y="0"/>
              </a:moveTo>
              <a:lnTo>
                <a:pt x="0" y="161362"/>
              </a:lnTo>
              <a:lnTo>
                <a:pt x="1690461" y="161362"/>
              </a:lnTo>
              <a:lnTo>
                <a:pt x="1690461" y="322724"/>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E39C6E3-438B-47EF-A84A-CB6E38C3F4B6}">
      <dsp:nvSpPr>
        <dsp:cNvPr id="0" name=""/>
        <dsp:cNvSpPr/>
      </dsp:nvSpPr>
      <dsp:spPr>
        <a:xfrm>
          <a:off x="2089155" y="769366"/>
          <a:ext cx="1641015" cy="323699"/>
        </a:xfrm>
        <a:custGeom>
          <a:avLst/>
          <a:gdLst/>
          <a:ahLst/>
          <a:cxnLst/>
          <a:rect l="0" t="0" r="0" b="0"/>
          <a:pathLst>
            <a:path>
              <a:moveTo>
                <a:pt x="1641015" y="0"/>
              </a:moveTo>
              <a:lnTo>
                <a:pt x="1641015" y="162336"/>
              </a:lnTo>
              <a:lnTo>
                <a:pt x="0" y="162336"/>
              </a:lnTo>
              <a:lnTo>
                <a:pt x="0" y="323699"/>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D554D36-5D7E-43B0-9ED4-9102D35EB36A}">
      <dsp:nvSpPr>
        <dsp:cNvPr id="0" name=""/>
        <dsp:cNvSpPr/>
      </dsp:nvSpPr>
      <dsp:spPr>
        <a:xfrm>
          <a:off x="2595963" y="974"/>
          <a:ext cx="22684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数据分析技术</a:t>
          </a:r>
          <a:endParaRPr lang="zh-CN" altLang="en-US" sz="2400" kern="1200" dirty="0"/>
        </a:p>
      </dsp:txBody>
      <dsp:txXfrm>
        <a:off x="2595963" y="974"/>
        <a:ext cx="2268415" cy="768391"/>
      </dsp:txXfrm>
    </dsp:sp>
    <dsp:sp modelId="{6D55B8C9-C8FE-45D9-B0D6-4B9186AC404F}">
      <dsp:nvSpPr>
        <dsp:cNvPr id="0" name=""/>
        <dsp:cNvSpPr/>
      </dsp:nvSpPr>
      <dsp:spPr>
        <a:xfrm>
          <a:off x="973712" y="1093065"/>
          <a:ext cx="2230886"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理论</a:t>
          </a:r>
          <a:endParaRPr lang="zh-CN" altLang="en-US" sz="2400" kern="1200" dirty="0"/>
        </a:p>
      </dsp:txBody>
      <dsp:txXfrm>
        <a:off x="973712" y="1093065"/>
        <a:ext cx="2230886" cy="768391"/>
      </dsp:txXfrm>
    </dsp:sp>
    <dsp:sp modelId="{FADA8E16-AC50-4973-B711-86BB27E28C5D}">
      <dsp:nvSpPr>
        <dsp:cNvPr id="0" name=""/>
        <dsp:cNvSpPr/>
      </dsp:nvSpPr>
      <dsp:spPr>
        <a:xfrm>
          <a:off x="4441725" y="1092090"/>
          <a:ext cx="19578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工具</a:t>
          </a:r>
          <a:endParaRPr lang="zh-CN" altLang="en-US" sz="2400" kern="1200" dirty="0"/>
        </a:p>
      </dsp:txBody>
      <dsp:txXfrm>
        <a:off x="4441725" y="1092090"/>
        <a:ext cx="1957815" cy="7683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并行计算</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计算机软件</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手工计算</a:t>
          </a:r>
          <a:endParaRPr lang="zh-CN" altLang="en-US" sz="2400" kern="1200" dirty="0"/>
        </a:p>
      </dsp:txBody>
      <dsp:txXfrm>
        <a:off x="787425" y="1816138"/>
        <a:ext cx="2924721" cy="908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0CF17-E176-483F-998A-05ACF434F243}">
      <dsp:nvSpPr>
        <dsp:cNvPr id="0" name=""/>
        <dsp:cNvSpPr/>
      </dsp:nvSpPr>
      <dsp:spPr>
        <a:xfrm rot="10800000">
          <a:off x="1755243" y="345"/>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1.1 </a:t>
          </a:r>
          <a:r>
            <a:rPr lang="zh-CN" altLang="en-US" sz="3500" kern="1200" dirty="0" smtClean="0"/>
            <a:t>数据类型</a:t>
          </a:r>
          <a:endParaRPr lang="zh-CN" altLang="en-US" sz="3500" kern="1200" dirty="0"/>
        </a:p>
      </dsp:txBody>
      <dsp:txXfrm rot="10800000">
        <a:off x="1957178" y="345"/>
        <a:ext cx="5964933" cy="807739"/>
      </dsp:txXfrm>
    </dsp:sp>
    <dsp:sp modelId="{4E981869-9ACC-4E02-B05A-EBD80BC18352}">
      <dsp:nvSpPr>
        <dsp:cNvPr id="0" name=""/>
        <dsp:cNvSpPr/>
      </dsp:nvSpPr>
      <dsp:spPr>
        <a:xfrm>
          <a:off x="1351374" y="345"/>
          <a:ext cx="807739" cy="80773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C34340-C2C5-4C4C-AF44-4BD0BC01F96E}">
      <dsp:nvSpPr>
        <dsp:cNvPr id="0" name=""/>
        <dsp:cNvSpPr/>
      </dsp:nvSpPr>
      <dsp:spPr>
        <a:xfrm rot="10800000">
          <a:off x="1755243" y="1010019"/>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1.2 </a:t>
          </a:r>
          <a:r>
            <a:rPr lang="zh-CN" altLang="en-US" sz="3500" kern="1200" dirty="0" smtClean="0"/>
            <a:t>数据质量</a:t>
          </a:r>
          <a:endParaRPr lang="zh-CN" altLang="en-US" sz="3500" kern="1200" dirty="0"/>
        </a:p>
      </dsp:txBody>
      <dsp:txXfrm rot="10800000">
        <a:off x="1957178" y="1010019"/>
        <a:ext cx="5964933" cy="807739"/>
      </dsp:txXfrm>
    </dsp:sp>
    <dsp:sp modelId="{79545090-EF85-4690-8898-7FC2C4DDC172}">
      <dsp:nvSpPr>
        <dsp:cNvPr id="0" name=""/>
        <dsp:cNvSpPr/>
      </dsp:nvSpPr>
      <dsp:spPr>
        <a:xfrm>
          <a:off x="1351374" y="1010019"/>
          <a:ext cx="807739" cy="80773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3BF51C-8C28-4550-AB01-501A59565029}">
      <dsp:nvSpPr>
        <dsp:cNvPr id="0" name=""/>
        <dsp:cNvSpPr/>
      </dsp:nvSpPr>
      <dsp:spPr>
        <a:xfrm rot="10800000">
          <a:off x="1755243" y="2019694"/>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1.3 </a:t>
          </a:r>
          <a:r>
            <a:rPr lang="zh-CN" altLang="en-US" sz="3500" kern="1200" dirty="0" smtClean="0"/>
            <a:t>方法体系</a:t>
          </a:r>
          <a:endParaRPr lang="zh-CN" altLang="en-US" sz="3500" kern="1200" dirty="0"/>
        </a:p>
      </dsp:txBody>
      <dsp:txXfrm rot="10800000">
        <a:off x="1957178" y="2019694"/>
        <a:ext cx="5964933" cy="807739"/>
      </dsp:txXfrm>
    </dsp:sp>
    <dsp:sp modelId="{0CD49195-AE19-4B5F-BDD9-567D03EAA5D1}">
      <dsp:nvSpPr>
        <dsp:cNvPr id="0" name=""/>
        <dsp:cNvSpPr/>
      </dsp:nvSpPr>
      <dsp:spPr>
        <a:xfrm>
          <a:off x="1351374" y="2019694"/>
          <a:ext cx="807739" cy="80773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4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1725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6573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lvl1pPr marL="91440" indent="-91440">
              <a:buClr>
                <a:srgbClr val="7030A0"/>
              </a:buClr>
              <a:buFont typeface="Wingdings" panose="05000000000000000000" pitchFamily="2" charset="2"/>
              <a:buChar char="l"/>
              <a:defRPr/>
            </a:lvl1pPr>
            <a:lvl2pPr marL="486918" indent="-285750">
              <a:buClr>
                <a:srgbClr val="002060"/>
              </a:buClr>
              <a:buFont typeface="Calibri" panose="020F0502020204030204" pitchFamily="34" charset="0"/>
              <a:buChar char="—"/>
              <a:defRPr/>
            </a:lvl2pPr>
            <a:lvl3pPr marL="726948" indent="-342900">
              <a:buClr>
                <a:srgbClr val="0070C0"/>
              </a:buClr>
              <a:buFont typeface="+mj-lt"/>
              <a:buAutoNum type="arabicPeriod"/>
              <a:defRPr/>
            </a:lvl3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7003416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28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27121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206368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16362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1818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B85C458-2362-49A5-AFFE-F872D01095E2}" type="datetimeFigureOut">
              <a:rPr lang="zh-CN" altLang="en-US" smtClean="0"/>
              <a:t>2017/9/18</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08318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26866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B85C458-2362-49A5-AFFE-F872D01095E2}" type="datetimeFigureOut">
              <a:rPr lang="zh-CN" altLang="en-US" smtClean="0"/>
              <a:t>2017/9/18</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DA47AC7-9EE2-4A44-AB4A-83A144139F8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7438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ata.stats.gov.cn/" TargetMode="External"/><Relationship Id="rId2" Type="http://schemas.openxmlformats.org/officeDocument/2006/relationships/hyperlink" Target="https://research.google.com/tables" TargetMode="External"/><Relationship Id="rId1" Type="http://schemas.openxmlformats.org/officeDocument/2006/relationships/slideLayout" Target="../slideLayouts/slideLayout2.xml"/><Relationship Id="rId5" Type="http://schemas.openxmlformats.org/officeDocument/2006/relationships/hyperlink" Target="http://www.icpsr.umich.edu/icpsrweb/ICPSR/" TargetMode="External"/><Relationship Id="rId4" Type="http://schemas.openxmlformats.org/officeDocument/2006/relationships/hyperlink" Target="https://usa.ipums.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xoplanetX/DataAnalytic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2.wmf"/></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hyperlink" Target="http://www-users.cs.umn.edu/~kumar/dmbook/index.php" TargetMode="External"/><Relationship Id="rId1" Type="http://schemas.openxmlformats.org/officeDocument/2006/relationships/slideLayout" Target="../slideLayouts/slideLayout2.xml"/><Relationship Id="rId4" Type="http://schemas.openxmlformats.org/officeDocument/2006/relationships/hyperlink" Target="https://en.wikibooks.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1.wmf"/></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37.jpeg"/><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 Id="rId9" Type="http://schemas.openxmlformats.org/officeDocument/2006/relationships/image" Target="../media/image44.wmf"/></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hyperlink" Target="http://www.ituring.com.cn/article/465317" TargetMode="External"/><Relationship Id="rId3" Type="http://schemas.openxmlformats.org/officeDocument/2006/relationships/hyperlink" Target="http://data.stats.gov.cn/" TargetMode="External"/><Relationship Id="rId7" Type="http://schemas.openxmlformats.org/officeDocument/2006/relationships/hyperlink" Target="https://www.analyticsvidhya.com/blog/author/sauravkaushik8/" TargetMode="External"/><Relationship Id="rId2" Type="http://schemas.openxmlformats.org/officeDocument/2006/relationships/hyperlink" Target="http://www.stats.gov.cn/tjsj/ndsj/" TargetMode="Externa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archive.ics.uci.edu/ml/datasets.html" TargetMode="External"/><Relationship Id="rId4" Type="http://schemas.openxmlformats.org/officeDocument/2006/relationships/hyperlink" Target="http://data.worldbank.org/indic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数据分析与处理技术</a:t>
            </a:r>
            <a:r>
              <a:rPr lang="en-US" altLang="zh-CN" dirty="0" smtClean="0"/>
              <a:t/>
            </a:r>
            <a:br>
              <a:rPr lang="en-US" altLang="zh-CN" dirty="0" smtClean="0"/>
            </a:br>
            <a:r>
              <a:rPr lang="en-US" altLang="zh-CN" dirty="0"/>
              <a:t> </a:t>
            </a:r>
            <a:r>
              <a:rPr lang="en-US" altLang="zh-CN" dirty="0" smtClean="0"/>
              <a:t>——</a:t>
            </a:r>
            <a:r>
              <a:rPr lang="zh-CN" altLang="en-US" dirty="0" smtClean="0"/>
              <a:t>数据与数据集</a:t>
            </a:r>
            <a:r>
              <a:rPr lang="en-US" altLang="zh-CN" dirty="0" smtClean="0"/>
              <a:t>	</a:t>
            </a:r>
            <a:endParaRPr lang="zh-CN" altLang="en-US" dirty="0"/>
          </a:p>
        </p:txBody>
      </p:sp>
      <p:sp>
        <p:nvSpPr>
          <p:cNvPr id="3" name="副标题 2"/>
          <p:cNvSpPr>
            <a:spLocks noGrp="1"/>
          </p:cNvSpPr>
          <p:nvPr>
            <p:ph type="subTitle" idx="1"/>
          </p:nvPr>
        </p:nvSpPr>
        <p:spPr/>
        <p:txBody>
          <a:bodyPr>
            <a:normAutofit fontScale="85000" lnSpcReduction="20000"/>
          </a:bodyPr>
          <a:lstStyle/>
          <a:p>
            <a:r>
              <a:rPr lang="zh-CN" altLang="en-US" b="1" dirty="0" smtClean="0"/>
              <a:t>管理科学与工程学院</a:t>
            </a:r>
            <a:endParaRPr lang="en-US" altLang="zh-CN" b="1" dirty="0" smtClean="0"/>
          </a:p>
          <a:p>
            <a:r>
              <a:rPr lang="zh-CN" altLang="en-US" b="1" dirty="0" smtClean="0"/>
              <a:t>物流管理系</a:t>
            </a:r>
            <a:endParaRPr lang="en-US" altLang="zh-CN" b="1" dirty="0" smtClean="0"/>
          </a:p>
          <a:p>
            <a:r>
              <a:rPr lang="zh-CN" altLang="en-US" b="1" dirty="0" smtClean="0"/>
              <a:t>徐宁</a:t>
            </a:r>
            <a:endParaRPr lang="zh-CN" altLang="en-US" b="1" dirty="0"/>
          </a:p>
        </p:txBody>
      </p:sp>
    </p:spTree>
    <p:extLst>
      <p:ext uri="{BB962C8B-B14F-4D97-AF65-F5344CB8AC3E}">
        <p14:creationId xmlns:p14="http://schemas.microsoft.com/office/powerpoint/2010/main" val="14880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 </a:t>
            </a:r>
            <a:r>
              <a:rPr lang="en-US" altLang="zh-CN" dirty="0" smtClean="0"/>
              <a:t>–</a:t>
            </a:r>
            <a:r>
              <a:rPr lang="zh-CN" altLang="en-US" sz="2800" dirty="0" smtClean="0"/>
              <a:t>经济数据与数据搜索</a:t>
            </a:r>
            <a:endParaRPr lang="zh-CN" altLang="en-US" sz="2800" dirty="0"/>
          </a:p>
        </p:txBody>
      </p:sp>
      <p:sp>
        <p:nvSpPr>
          <p:cNvPr id="3" name="内容占位符 2"/>
          <p:cNvSpPr>
            <a:spLocks noGrp="1"/>
          </p:cNvSpPr>
          <p:nvPr>
            <p:ph idx="1"/>
          </p:nvPr>
        </p:nvSpPr>
        <p:spPr/>
        <p:txBody>
          <a:bodyPr/>
          <a:lstStyle/>
          <a:p>
            <a:r>
              <a:rPr lang="zh-CN" altLang="en-US" dirty="0" smtClean="0"/>
              <a:t>认识重要数据库</a:t>
            </a:r>
            <a:endParaRPr lang="en-US" altLang="zh-CN" dirty="0" smtClean="0"/>
          </a:p>
          <a:p>
            <a:r>
              <a:rPr lang="zh-CN" altLang="en-US" dirty="0" smtClean="0"/>
              <a:t>重要出版数据</a:t>
            </a:r>
            <a:endParaRPr lang="en-US" altLang="zh-CN" dirty="0" smtClean="0"/>
          </a:p>
          <a:p>
            <a:r>
              <a:rPr lang="zh-CN" altLang="en-US" dirty="0" smtClean="0"/>
              <a:t>数据搜索引擎</a:t>
            </a:r>
            <a:endParaRPr lang="en-US" altLang="zh-CN" dirty="0" smtClean="0"/>
          </a:p>
          <a:p>
            <a:r>
              <a:rPr lang="zh-CN" altLang="en-US" dirty="0" smtClean="0"/>
              <a:t>组织调研活动收集数据</a:t>
            </a:r>
            <a:endParaRPr lang="zh-CN" altLang="en-US" dirty="0"/>
          </a:p>
        </p:txBody>
      </p:sp>
      <p:sp>
        <p:nvSpPr>
          <p:cNvPr id="4" name="内容占位符 2"/>
          <p:cNvSpPr txBox="1">
            <a:spLocks/>
          </p:cNvSpPr>
          <p:nvPr/>
        </p:nvSpPr>
        <p:spPr>
          <a:xfrm>
            <a:off x="6485403" y="209954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800" dirty="0" smtClean="0">
                <a:solidFill>
                  <a:srgbClr val="002060"/>
                </a:solidFill>
                <a:latin typeface="华文仿宋" panose="02010600040101010101" pitchFamily="2" charset="-122"/>
                <a:ea typeface="华文仿宋" panose="02010600040101010101" pitchFamily="2" charset="-122"/>
              </a:rPr>
              <a:t>高校购买的专业数据库</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南审图书馆中文电子资源</a:t>
            </a:r>
            <a:endParaRPr lang="en-US" altLang="zh-CN" sz="1600" dirty="0">
              <a:solidFill>
                <a:srgbClr val="002060"/>
              </a:solidFill>
              <a:latin typeface="华文仿宋" panose="02010600040101010101" pitchFamily="2" charset="-122"/>
              <a:ea typeface="华文仿宋" panose="02010600040101010101" pitchFamily="2" charset="-122"/>
            </a:endParaRPr>
          </a:p>
          <a:p>
            <a:r>
              <a:rPr lang="zh-CN" altLang="en-US" dirty="0" smtClean="0">
                <a:solidFill>
                  <a:srgbClr val="002060"/>
                </a:solidFill>
                <a:latin typeface="华文仿宋" panose="02010600040101010101" pitchFamily="2" charset="-122"/>
                <a:ea typeface="华文仿宋" panose="02010600040101010101" pitchFamily="2" charset="-122"/>
              </a:rPr>
              <a:t>统计资源</a:t>
            </a:r>
            <a:endParaRPr lang="en-US" altLang="zh-CN"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统计年鉴</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统计局数据库</a:t>
            </a:r>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2096282" y="3640468"/>
            <a:ext cx="4104821" cy="193760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2"/>
              </a:rPr>
              <a:t>https://</a:t>
            </a:r>
            <a:r>
              <a:rPr lang="en-US" altLang="zh-CN" sz="1400" dirty="0" smtClean="0">
                <a:solidFill>
                  <a:srgbClr val="002060"/>
                </a:solidFill>
                <a:latin typeface="华文仿宋" panose="02010600040101010101" pitchFamily="2" charset="-122"/>
                <a:ea typeface="华文仿宋" panose="02010600040101010101" pitchFamily="2" charset="-122"/>
                <a:hlinkClick r:id="rId2"/>
              </a:rPr>
              <a:t>research.google.com/tables</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zh-CN" altLang="en-US" sz="1400" dirty="0">
                <a:solidFill>
                  <a:srgbClr val="002060"/>
                </a:solidFill>
                <a:latin typeface="华文仿宋" panose="02010600040101010101" pitchFamily="2" charset="-122"/>
                <a:ea typeface="华文仿宋" panose="02010600040101010101" pitchFamily="2" charset="-122"/>
              </a:rPr>
              <a:t>谷歌</a:t>
            </a:r>
            <a:r>
              <a:rPr lang="zh-CN" altLang="en-US" sz="1400" dirty="0" smtClean="0">
                <a:solidFill>
                  <a:srgbClr val="002060"/>
                </a:solidFill>
                <a:latin typeface="华文仿宋" panose="02010600040101010101" pitchFamily="2" charset="-122"/>
                <a:ea typeface="华文仿宋" panose="02010600040101010101" pitchFamily="2" charset="-122"/>
              </a:rPr>
              <a:t>表格）</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smtClean="0">
                <a:solidFill>
                  <a:srgbClr val="002060"/>
                </a:solidFill>
                <a:latin typeface="华文仿宋" panose="02010600040101010101" pitchFamily="2" charset="-122"/>
                <a:ea typeface="华文仿宋" panose="02010600040101010101" pitchFamily="2" charset="-122"/>
                <a:hlinkClick r:id="rId3"/>
              </a:rPr>
              <a:t>http</a:t>
            </a:r>
            <a:r>
              <a:rPr lang="en-US" altLang="zh-CN" sz="1400" dirty="0">
                <a:solidFill>
                  <a:srgbClr val="002060"/>
                </a:solidFill>
                <a:latin typeface="华文仿宋" panose="02010600040101010101" pitchFamily="2" charset="-122"/>
                <a:ea typeface="华文仿宋" panose="02010600040101010101" pitchFamily="2" charset="-122"/>
                <a:hlinkClick r:id="rId3"/>
              </a:rPr>
              <a:t>://data.stats.gov.cn</a:t>
            </a:r>
            <a:r>
              <a:rPr lang="en-US" altLang="zh-CN" sz="1400" dirty="0" smtClean="0">
                <a:solidFill>
                  <a:srgbClr val="002060"/>
                </a:solidFill>
                <a:latin typeface="华文仿宋" panose="02010600040101010101" pitchFamily="2" charset="-122"/>
                <a:ea typeface="华文仿宋" panose="02010600040101010101" pitchFamily="2" charset="-122"/>
                <a:hlinkClick r:id="rId3"/>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（中国国家数据）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zh-CN" altLang="en-US" sz="1600" dirty="0" smtClean="0">
                <a:solidFill>
                  <a:srgbClr val="002060"/>
                </a:solidFill>
                <a:latin typeface="华文仿宋" panose="02010600040101010101" pitchFamily="2" charset="-122"/>
                <a:ea typeface="华文仿宋" panose="02010600040101010101" pitchFamily="2" charset="-122"/>
              </a:rPr>
              <a:t>商业数据搜索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百度统计</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其他专业数据爬虫公司</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953138" y="3775217"/>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sz="1600" dirty="0" smtClean="0">
                <a:solidFill>
                  <a:srgbClr val="002060"/>
                </a:solidFill>
                <a:latin typeface="华文仿宋" panose="02010600040101010101" pitchFamily="2" charset="-122"/>
                <a:ea typeface="华文仿宋" panose="02010600040101010101" pitchFamily="2" charset="-122"/>
              </a:rPr>
              <a:t>专业基础数据网络</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4"/>
              </a:rPr>
              <a:t>https://usa.ipums.org</a:t>
            </a:r>
            <a:r>
              <a:rPr lang="en-US" altLang="zh-CN" sz="1400" dirty="0" smtClean="0">
                <a:solidFill>
                  <a:srgbClr val="002060"/>
                </a:solidFill>
                <a:latin typeface="华文仿宋" panose="02010600040101010101" pitchFamily="2" charset="-122"/>
                <a:ea typeface="华文仿宋" panose="02010600040101010101" pitchFamily="2" charset="-122"/>
                <a:hlinkClick r:id="rId4"/>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（以美国数据为主）</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5"/>
              </a:rPr>
              <a:t>http://www.icpsr.umich.edu/icpsrweb/ICPSR</a:t>
            </a:r>
            <a:r>
              <a:rPr lang="en-US" altLang="zh-CN" sz="1400" dirty="0" smtClean="0">
                <a:solidFill>
                  <a:srgbClr val="002060"/>
                </a:solidFill>
                <a:latin typeface="华文仿宋" panose="02010600040101010101" pitchFamily="2" charset="-122"/>
                <a:ea typeface="华文仿宋" panose="02010600040101010101" pitchFamily="2" charset="-122"/>
                <a:hlinkClick r:id="rId5"/>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（社会科学需要的数据较多</a:t>
            </a:r>
            <a:r>
              <a:rPr lang="zh-CN" altLang="en-US" sz="1600" dirty="0" smtClean="0">
                <a:solidFill>
                  <a:srgbClr val="002060"/>
                </a:solidFill>
                <a:latin typeface="华文仿宋" panose="02010600040101010101" pitchFamily="2" charset="-122"/>
                <a:ea typeface="华文仿宋" panose="02010600040101010101" pitchFamily="2" charset="-122"/>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02243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数据分析</a:t>
            </a:r>
            <a:r>
              <a:rPr lang="en-US" altLang="zh-CN" dirty="0" smtClean="0"/>
              <a:t>-</a:t>
            </a:r>
            <a:r>
              <a:rPr lang="zh-CN" altLang="en-US" sz="3200" dirty="0" smtClean="0"/>
              <a:t>基本原则</a:t>
            </a:r>
            <a:endParaRPr lang="zh-CN" altLang="en-US" sz="3200" dirty="0"/>
          </a:p>
        </p:txBody>
      </p:sp>
      <p:sp>
        <p:nvSpPr>
          <p:cNvPr id="3" name="内容占位符 2"/>
          <p:cNvSpPr>
            <a:spLocks noGrp="1"/>
          </p:cNvSpPr>
          <p:nvPr>
            <p:ph idx="1"/>
          </p:nvPr>
        </p:nvSpPr>
        <p:spPr/>
        <p:txBody>
          <a:bodyPr/>
          <a:lstStyle/>
          <a:p>
            <a:r>
              <a:rPr lang="zh-CN" altLang="en-US" dirty="0" smtClean="0"/>
              <a:t>数据分析作为一种技术手段，需要遵循一些基本的原则性约束。数据分析能力和作用越来越大，而需要遵守的基本要求也在相应提高，甚至上升到规范与道德的程度。</a:t>
            </a:r>
            <a:endParaRPr lang="en-US" altLang="zh-CN" dirty="0" smtClean="0"/>
          </a:p>
          <a:p>
            <a:pPr lvl="1"/>
            <a:r>
              <a:rPr lang="zh-CN" altLang="en-US" sz="2400" b="1" dirty="0" smtClean="0">
                <a:latin typeface="华文新魏" panose="02010800040101010101" pitchFamily="2" charset="-122"/>
                <a:ea typeface="华文新魏" panose="02010800040101010101" pitchFamily="2" charset="-122"/>
              </a:rPr>
              <a:t>数据的真实性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来源的合法性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方法的客观性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目的的合理性</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5910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213" y="809461"/>
            <a:ext cx="2360787" cy="1893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数据分析与其他数学课的关系？</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696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grpSp>
        <p:nvGrpSpPr>
          <p:cNvPr id="19" name="组合 18"/>
          <p:cNvGrpSpPr/>
          <p:nvPr/>
        </p:nvGrpSpPr>
        <p:grpSpPr>
          <a:xfrm>
            <a:off x="3417520" y="4014520"/>
            <a:ext cx="2099649" cy="1259789"/>
            <a:chOff x="5886042" y="515690"/>
            <a:chExt cx="2099649" cy="1259789"/>
          </a:xfrm>
        </p:grpSpPr>
        <p:sp>
          <p:nvSpPr>
            <p:cNvPr id="20" name="圆角矩形 19"/>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业务当中观察到现象</a:t>
              </a:r>
              <a:endParaRPr lang="zh-CN" altLang="en-US" sz="1900" kern="1200" dirty="0"/>
            </a:p>
          </p:txBody>
        </p:sp>
      </p:grpSp>
      <p:grpSp>
        <p:nvGrpSpPr>
          <p:cNvPr id="22" name="组合 21"/>
          <p:cNvGrpSpPr/>
          <p:nvPr/>
        </p:nvGrpSpPr>
        <p:grpSpPr>
          <a:xfrm>
            <a:off x="6126480" y="3965057"/>
            <a:ext cx="2099649" cy="1259789"/>
            <a:chOff x="5886042" y="515690"/>
            <a:chExt cx="2099649" cy="1259789"/>
          </a:xfrm>
        </p:grpSpPr>
        <p:sp>
          <p:nvSpPr>
            <p:cNvPr id="23" name="圆角矩形 22"/>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得出结论，做出行动方案</a:t>
              </a:r>
              <a:endParaRPr lang="zh-CN" altLang="en-US" sz="1900" kern="1200" dirty="0"/>
            </a:p>
          </p:txBody>
        </p:sp>
      </p:grpSp>
      <p:sp>
        <p:nvSpPr>
          <p:cNvPr id="25" name="圆角右箭头 24"/>
          <p:cNvSpPr/>
          <p:nvPr/>
        </p:nvSpPr>
        <p:spPr>
          <a:xfrm rot="16200000">
            <a:off x="2188109" y="3740228"/>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26" name="圆角右箭头 25"/>
          <p:cNvSpPr/>
          <p:nvPr/>
        </p:nvSpPr>
        <p:spPr>
          <a:xfrm rot="10800000">
            <a:off x="8283773" y="3709757"/>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grpSp>
        <p:nvGrpSpPr>
          <p:cNvPr id="27" name="组合 26"/>
          <p:cNvGrpSpPr/>
          <p:nvPr/>
        </p:nvGrpSpPr>
        <p:grpSpPr>
          <a:xfrm rot="10800000">
            <a:off x="5583939" y="4331067"/>
            <a:ext cx="445125" cy="520712"/>
            <a:chOff x="5256147" y="885229"/>
            <a:chExt cx="445125" cy="520712"/>
          </a:xfrm>
        </p:grpSpPr>
        <p:sp>
          <p:nvSpPr>
            <p:cNvPr id="28" name="右箭头 27"/>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29"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sp>
        <p:nvSpPr>
          <p:cNvPr id="30" name="圆角矩形 29"/>
          <p:cNvSpPr/>
          <p:nvPr/>
        </p:nvSpPr>
        <p:spPr>
          <a:xfrm>
            <a:off x="1676400" y="3524250"/>
            <a:ext cx="8448675" cy="2409825"/>
          </a:xfrm>
          <a:prstGeom prst="roundRect">
            <a:avLst/>
          </a:prstGeom>
          <a:noFill/>
          <a:ln w="34925" cmpd="sng">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数据分析在现实中是怎么用的？</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857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heel(8)">
                                      <p:cBhvr>
                                        <p:cTn id="17" dur="750"/>
                                        <p:tgtEl>
                                          <p:spTgt spid="25"/>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750"/>
                                        <p:tgtEl>
                                          <p:spTgt spid="26"/>
                                        </p:tgtEl>
                                      </p:cBhvr>
                                    </p:animEffect>
                                  </p:childTnLst>
                                </p:cTn>
                              </p:par>
                            </p:childTnLst>
                          </p:cTn>
                        </p:par>
                        <p:par>
                          <p:cTn id="45" fill="hold">
                            <p:stCondLst>
                              <p:cond delay="750"/>
                            </p:stCondLst>
                            <p:childTnLst>
                              <p:par>
                                <p:cTn id="46" presetID="22" presetClass="entr" presetSubtype="2"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childTnLst>
                          </p:cTn>
                        </p:par>
                        <p:par>
                          <p:cTn id="49" fill="hold">
                            <p:stCondLst>
                              <p:cond delay="1250"/>
                            </p:stCondLst>
                            <p:childTnLst>
                              <p:par>
                                <p:cTn id="50" presetID="22" presetClass="entr" presetSubtype="2"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heel(1)">
                                      <p:cBhvr>
                                        <p:cTn id="57" dur="2000"/>
                                        <p:tgtEl>
                                          <p:spTgt spid="30"/>
                                        </p:tgtEl>
                                      </p:cBhvr>
                                    </p:animEffect>
                                  </p:childTnLst>
                                  <p:subTnLst>
                                    <p:audio>
                                      <p:cMediaNode>
                                        <p:cTn display="0" masterRel="sameClick">
                                          <p:stCondLst>
                                            <p:cond evt="begin" delay="0">
                                              <p:tn val="5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0" grpId="0" animBg="1"/>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29106" y="2093101"/>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现实经济运作</a:t>
              </a:r>
              <a:endParaRPr lang="zh-CN" altLang="en-US" sz="1900" kern="1200" dirty="0"/>
            </a:p>
          </p:txBody>
        </p:sp>
      </p:grpSp>
      <p:grpSp>
        <p:nvGrpSpPr>
          <p:cNvPr id="7" name="组合 6"/>
          <p:cNvGrpSpPr/>
          <p:nvPr/>
        </p:nvGrpSpPr>
        <p:grpSpPr>
          <a:xfrm>
            <a:off x="4237308" y="4790378"/>
            <a:ext cx="2099649" cy="1259789"/>
            <a:chOff x="7024" y="515690"/>
            <a:chExt cx="2099649" cy="1259789"/>
          </a:xfrm>
        </p:grpSpPr>
        <p:sp>
          <p:nvSpPr>
            <p:cNvPr id="8" name="圆角矩形 7"/>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经济学</a:t>
              </a:r>
              <a:endParaRPr lang="zh-CN" altLang="en-US" sz="1900" kern="1200" dirty="0"/>
            </a:p>
          </p:txBody>
        </p:sp>
      </p:grpSp>
      <p:grpSp>
        <p:nvGrpSpPr>
          <p:cNvPr id="10" name="组合 9"/>
          <p:cNvGrpSpPr/>
          <p:nvPr/>
        </p:nvGrpSpPr>
        <p:grpSpPr>
          <a:xfrm>
            <a:off x="6877727" y="4758575"/>
            <a:ext cx="2099649" cy="1259789"/>
            <a:chOff x="7024" y="515690"/>
            <a:chExt cx="2099649" cy="1259789"/>
          </a:xfrm>
        </p:grpSpPr>
        <p:sp>
          <p:nvSpPr>
            <p:cNvPr id="11" name="圆角矩形 10"/>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信息技术</a:t>
              </a:r>
              <a:endParaRPr lang="zh-CN" altLang="en-US" sz="1900" kern="1200" dirty="0"/>
            </a:p>
          </p:txBody>
        </p:sp>
      </p:grpSp>
      <p:grpSp>
        <p:nvGrpSpPr>
          <p:cNvPr id="13" name="组合 12"/>
          <p:cNvGrpSpPr/>
          <p:nvPr/>
        </p:nvGrpSpPr>
        <p:grpSpPr>
          <a:xfrm>
            <a:off x="1749289" y="4827276"/>
            <a:ext cx="2099649" cy="1259789"/>
            <a:chOff x="7024" y="515690"/>
            <a:chExt cx="2099649" cy="1259789"/>
          </a:xfrm>
        </p:grpSpPr>
        <p:sp>
          <p:nvSpPr>
            <p:cNvPr id="14" name="圆角矩形 13"/>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数学课</a:t>
              </a:r>
              <a:endParaRPr lang="zh-CN" altLang="en-US" sz="1900" kern="1200" dirty="0"/>
            </a:p>
          </p:txBody>
        </p:sp>
      </p:grpSp>
      <p:grpSp>
        <p:nvGrpSpPr>
          <p:cNvPr id="16" name="组合 15"/>
          <p:cNvGrpSpPr/>
          <p:nvPr/>
        </p:nvGrpSpPr>
        <p:grpSpPr>
          <a:xfrm>
            <a:off x="5864800" y="2850443"/>
            <a:ext cx="2099649" cy="1259789"/>
            <a:chOff x="7024" y="515690"/>
            <a:chExt cx="2099649" cy="1259789"/>
          </a:xfrm>
        </p:grpSpPr>
        <p:sp>
          <p:nvSpPr>
            <p:cNvPr id="17" name="圆角矩形 16"/>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grpSp>
      <p:grpSp>
        <p:nvGrpSpPr>
          <p:cNvPr id="19" name="组合 18"/>
          <p:cNvGrpSpPr/>
          <p:nvPr/>
        </p:nvGrpSpPr>
        <p:grpSpPr>
          <a:xfrm>
            <a:off x="2919615" y="2856361"/>
            <a:ext cx="2099649" cy="1259789"/>
            <a:chOff x="7024" y="515690"/>
            <a:chExt cx="2099649" cy="1259789"/>
          </a:xfrm>
        </p:grpSpPr>
        <p:sp>
          <p:nvSpPr>
            <p:cNvPr id="20" name="圆角矩形 19"/>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专业基础</a:t>
              </a:r>
              <a:endParaRPr lang="zh-CN" altLang="en-US" sz="1900" kern="1200" dirty="0"/>
            </a:p>
          </p:txBody>
        </p:sp>
      </p:grpSp>
      <p:grpSp>
        <p:nvGrpSpPr>
          <p:cNvPr id="22" name="组合 21"/>
          <p:cNvGrpSpPr/>
          <p:nvPr/>
        </p:nvGrpSpPr>
        <p:grpSpPr>
          <a:xfrm>
            <a:off x="3040912" y="3179135"/>
            <a:ext cx="4710223" cy="2296632"/>
            <a:chOff x="7024" y="515690"/>
            <a:chExt cx="2099649" cy="1259789"/>
          </a:xfrm>
          <a:noFill/>
        </p:grpSpPr>
        <p:sp>
          <p:nvSpPr>
            <p:cNvPr id="23" name="圆角矩形 22"/>
            <p:cNvSpPr/>
            <p:nvPr/>
          </p:nvSpPr>
          <p:spPr>
            <a:xfrm>
              <a:off x="7024" y="515690"/>
              <a:ext cx="2099649" cy="1259789"/>
            </a:xfrm>
            <a:prstGeom prst="roundRect">
              <a:avLst>
                <a:gd name="adj" fmla="val 10000"/>
              </a:avLst>
            </a:prstGeom>
            <a:grpFill/>
            <a:ln>
              <a:solidFill>
                <a:srgbClr val="FF0000"/>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43922" y="552588"/>
              <a:ext cx="2025853" cy="1185993"/>
            </a:xfrm>
            <a:prstGeom prst="rect">
              <a:avLst/>
            </a:prstGeom>
            <a:grpFill/>
            <a:ln>
              <a:solidFill>
                <a:srgbClr val="FF000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a:t>
              </a:r>
              <a:endParaRPr lang="zh-CN" altLang="en-US" sz="1900" kern="1200" dirty="0"/>
            </a:p>
          </p:txBody>
        </p:sp>
      </p:grpSp>
      <p:sp>
        <p:nvSpPr>
          <p:cNvPr id="25" name="圆角矩形 4"/>
          <p:cNvSpPr/>
          <p:nvPr/>
        </p:nvSpPr>
        <p:spPr>
          <a:xfrm>
            <a:off x="127591" y="4937970"/>
            <a:ext cx="1723978"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基础课</a:t>
            </a:r>
            <a:endParaRPr lang="zh-CN" altLang="en-US" sz="1900" kern="1200" dirty="0"/>
          </a:p>
        </p:txBody>
      </p:sp>
      <p:sp>
        <p:nvSpPr>
          <p:cNvPr id="26" name="圆角矩形 4"/>
          <p:cNvSpPr/>
          <p:nvPr/>
        </p:nvSpPr>
        <p:spPr>
          <a:xfrm>
            <a:off x="127591" y="2924239"/>
            <a:ext cx="166389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spTree>
    <p:extLst>
      <p:ext uri="{BB962C8B-B14F-4D97-AF65-F5344CB8AC3E}">
        <p14:creationId xmlns:p14="http://schemas.microsoft.com/office/powerpoint/2010/main" val="393145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097280" y="2626360"/>
            <a:ext cx="3432583" cy="1094740"/>
          </a:xfrm>
          <a:solidFill>
            <a:schemeClr val="bg1">
              <a:lumMod val="95000"/>
            </a:schemeClr>
          </a:solidFill>
        </p:spPr>
        <p:txBody>
          <a:bodyPr>
            <a:normAutofit fontScale="92500" lnSpcReduction="10000"/>
          </a:bodyPr>
          <a:lstStyle/>
          <a:p>
            <a:pPr marL="0" indent="0">
              <a:lnSpc>
                <a:spcPct val="120000"/>
              </a:lnSpc>
              <a:buNone/>
            </a:pPr>
            <a:r>
              <a:rPr lang="zh-CN" altLang="en-US" b="1" dirty="0" smtClean="0"/>
              <a:t>        为什么数据分析以前没有那么重要，现在开始对经济活动产生重要影响？</a:t>
            </a:r>
            <a:endParaRPr lang="zh-CN" altLang="en-US" b="1" dirty="0"/>
          </a:p>
        </p:txBody>
      </p:sp>
      <p:graphicFrame>
        <p:nvGraphicFramePr>
          <p:cNvPr id="4" name="图示 3"/>
          <p:cNvGraphicFramePr/>
          <p:nvPr>
            <p:extLst>
              <p:ext uri="{D42A27DB-BD31-4B8C-83A1-F6EECF244321}">
                <p14:modId xmlns:p14="http://schemas.microsoft.com/office/powerpoint/2010/main" val="1226369904"/>
              </p:ext>
            </p:extLst>
          </p:nvPr>
        </p:nvGraphicFramePr>
        <p:xfrm>
          <a:off x="3929527" y="2917372"/>
          <a:ext cx="4499572" cy="272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986219753"/>
              </p:ext>
            </p:extLst>
          </p:nvPr>
        </p:nvGraphicFramePr>
        <p:xfrm>
          <a:off x="4503056" y="806631"/>
          <a:ext cx="7460343" cy="1861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extLst>
              <p:ext uri="{D42A27DB-BD31-4B8C-83A1-F6EECF244321}">
                <p14:modId xmlns:p14="http://schemas.microsoft.com/office/powerpoint/2010/main" val="289381914"/>
              </p:ext>
            </p:extLst>
          </p:nvPr>
        </p:nvGraphicFramePr>
        <p:xfrm>
          <a:off x="7598013" y="2917372"/>
          <a:ext cx="4499572" cy="27242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8752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360081" y="3456756"/>
            <a:ext cx="2996395" cy="1216844"/>
          </a:xfrm>
        </p:spPr>
        <p:txBody>
          <a:bodyPr>
            <a:normAutofit/>
          </a:bodyPr>
          <a:lstStyle/>
          <a:p>
            <a:pPr marL="0" indent="0">
              <a:lnSpc>
                <a:spcPct val="120000"/>
              </a:lnSpc>
              <a:buNone/>
            </a:pPr>
            <a:r>
              <a:rPr lang="zh-CN" altLang="en-US" dirty="0" smtClean="0"/>
              <a:t>分析工具的升级换代使得数据分析工作越来越简单化</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65983548"/>
              </p:ext>
            </p:extLst>
          </p:nvPr>
        </p:nvGraphicFramePr>
        <p:xfrm>
          <a:off x="4952246" y="5946"/>
          <a:ext cx="7016435" cy="6309360"/>
        </p:xfrm>
        <a:graphic>
          <a:graphicData uri="http://schemas.openxmlformats.org/drawingml/2006/table">
            <a:tbl>
              <a:tblPr firstRow="1" bandRow="1">
                <a:tableStyleId>{912C8C85-51F0-491E-9774-3900AFEF0FD7}</a:tableStyleId>
              </a:tblPr>
              <a:tblGrid>
                <a:gridCol w="1589327">
                  <a:extLst>
                    <a:ext uri="{9D8B030D-6E8A-4147-A177-3AD203B41FA5}">
                      <a16:colId xmlns:a16="http://schemas.microsoft.com/office/drawing/2014/main" val="20000"/>
                    </a:ext>
                  </a:extLst>
                </a:gridCol>
                <a:gridCol w="1970006">
                  <a:extLst>
                    <a:ext uri="{9D8B030D-6E8A-4147-A177-3AD203B41FA5}">
                      <a16:colId xmlns:a16="http://schemas.microsoft.com/office/drawing/2014/main" val="20001"/>
                    </a:ext>
                  </a:extLst>
                </a:gridCol>
                <a:gridCol w="3457102">
                  <a:extLst>
                    <a:ext uri="{9D8B030D-6E8A-4147-A177-3AD203B41FA5}">
                      <a16:colId xmlns:a16="http://schemas.microsoft.com/office/drawing/2014/main" val="20002"/>
                    </a:ext>
                  </a:extLst>
                </a:gridCol>
              </a:tblGrid>
              <a:tr h="315943">
                <a:tc>
                  <a:txBody>
                    <a:bodyPr/>
                    <a:lstStyle/>
                    <a:p>
                      <a:r>
                        <a:rPr lang="zh-CN" altLang="en-US" dirty="0" smtClean="0">
                          <a:solidFill>
                            <a:schemeClr val="tx1"/>
                          </a:solidFill>
                        </a:rPr>
                        <a:t>软件名称</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文件类型</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特点</a:t>
                      </a:r>
                      <a:endParaRPr lang="zh-CN" altLang="en-US" dirty="0">
                        <a:solidFill>
                          <a:schemeClr val="tx1"/>
                        </a:solidFill>
                      </a:endParaRPr>
                    </a:p>
                  </a:txBody>
                  <a:tcPr>
                    <a:solidFill>
                      <a:schemeClr val="bg1"/>
                    </a:solidFill>
                  </a:tcPr>
                </a:tc>
                <a:extLst>
                  <a:ext uri="{0D108BD9-81ED-4DB2-BD59-A6C34878D82A}">
                    <a16:rowId xmlns:a16="http://schemas.microsoft.com/office/drawing/2014/main" val="10000"/>
                  </a:ext>
                </a:extLst>
              </a:tr>
              <a:tr h="315943">
                <a:tc>
                  <a:txBody>
                    <a:bodyPr/>
                    <a:lstStyle/>
                    <a:p>
                      <a:r>
                        <a:rPr lang="en-US" altLang="zh-CN" dirty="0" smtClean="0"/>
                        <a:t>EXCEL</a:t>
                      </a:r>
                      <a:endParaRPr lang="zh-CN" altLang="en-US" dirty="0"/>
                    </a:p>
                  </a:txBody>
                  <a:tcPr>
                    <a:solidFill>
                      <a:schemeClr val="bg1"/>
                    </a:solidFill>
                  </a:tcPr>
                </a:tc>
                <a:tc>
                  <a:txBody>
                    <a:bodyPr/>
                    <a:lstStyle/>
                    <a:p>
                      <a:r>
                        <a:rPr lang="en-US" altLang="zh-CN" dirty="0" err="1" smtClean="0"/>
                        <a:t>xlx</a:t>
                      </a:r>
                      <a:r>
                        <a:rPr lang="en-US" altLang="zh-CN" dirty="0" smtClean="0"/>
                        <a:t>/</a:t>
                      </a:r>
                      <a:r>
                        <a:rPr lang="en-US" altLang="zh-CN" dirty="0" err="1" smtClean="0"/>
                        <a:t>xlsx</a:t>
                      </a:r>
                      <a:endParaRPr lang="zh-CN" altLang="en-US" dirty="0"/>
                    </a:p>
                  </a:txBody>
                  <a:tcPr>
                    <a:solidFill>
                      <a:schemeClr val="bg1"/>
                    </a:solidFill>
                  </a:tcPr>
                </a:tc>
                <a:tc>
                  <a:txBody>
                    <a:bodyPr/>
                    <a:lstStyle/>
                    <a:p>
                      <a:r>
                        <a:rPr lang="zh-CN" altLang="en-US" dirty="0" smtClean="0"/>
                        <a:t>所见即所得</a:t>
                      </a:r>
                      <a:endParaRPr lang="zh-CN" altLang="en-US" dirty="0"/>
                    </a:p>
                  </a:txBody>
                  <a:tcPr>
                    <a:solidFill>
                      <a:schemeClr val="bg1"/>
                    </a:solidFill>
                  </a:tcPr>
                </a:tc>
                <a:extLst>
                  <a:ext uri="{0D108BD9-81ED-4DB2-BD59-A6C34878D82A}">
                    <a16:rowId xmlns:a16="http://schemas.microsoft.com/office/drawing/2014/main" val="10001"/>
                  </a:ext>
                </a:extLst>
              </a:tr>
              <a:tr h="315943">
                <a:tc>
                  <a:txBody>
                    <a:bodyPr/>
                    <a:lstStyle/>
                    <a:p>
                      <a:r>
                        <a:rPr lang="en-US" altLang="zh-CN" dirty="0" smtClean="0"/>
                        <a:t>SPSS</a:t>
                      </a:r>
                      <a:endParaRPr lang="zh-CN" altLang="en-US" dirty="0"/>
                    </a:p>
                  </a:txBody>
                  <a:tcPr>
                    <a:solidFill>
                      <a:schemeClr val="bg1"/>
                    </a:solidFill>
                  </a:tcPr>
                </a:tc>
                <a:tc>
                  <a:txBody>
                    <a:bodyPr/>
                    <a:lstStyle/>
                    <a:p>
                      <a:r>
                        <a:rPr lang="zh-CN" altLang="en-US" dirty="0" smtClean="0"/>
                        <a:t>数据文件：</a:t>
                      </a:r>
                      <a:r>
                        <a:rPr lang="en-US" altLang="zh-CN" dirty="0" err="1" smtClean="0"/>
                        <a:t>sav</a:t>
                      </a:r>
                      <a:endParaRPr lang="en-US" altLang="zh-CN" dirty="0" smtClean="0"/>
                    </a:p>
                    <a:p>
                      <a:r>
                        <a:rPr lang="zh-CN" altLang="en-US" dirty="0" smtClean="0"/>
                        <a:t>输出文件：</a:t>
                      </a:r>
                      <a:r>
                        <a:rPr lang="en-US" altLang="zh-CN" dirty="0" err="1" smtClean="0"/>
                        <a:t>spv</a:t>
                      </a:r>
                      <a:endParaRPr lang="zh-CN" altLang="en-US" dirty="0"/>
                    </a:p>
                  </a:txBody>
                  <a:tcPr>
                    <a:solidFill>
                      <a:schemeClr val="bg1"/>
                    </a:solidFill>
                  </a:tcPr>
                </a:tc>
                <a:tc>
                  <a:txBody>
                    <a:bodyPr/>
                    <a:lstStyle/>
                    <a:p>
                      <a:r>
                        <a:rPr lang="zh-CN" altLang="en-US" dirty="0" smtClean="0"/>
                        <a:t>数据规则化，方法高度集成</a:t>
                      </a:r>
                      <a:endParaRPr lang="zh-CN" altLang="en-US" dirty="0"/>
                    </a:p>
                  </a:txBody>
                  <a:tcPr>
                    <a:solidFill>
                      <a:schemeClr val="bg1"/>
                    </a:solidFill>
                  </a:tcPr>
                </a:tc>
                <a:extLst>
                  <a:ext uri="{0D108BD9-81ED-4DB2-BD59-A6C34878D82A}">
                    <a16:rowId xmlns:a16="http://schemas.microsoft.com/office/drawing/2014/main" val="10002"/>
                  </a:ext>
                </a:extLst>
              </a:tr>
              <a:tr h="315943">
                <a:tc>
                  <a:txBody>
                    <a:bodyPr/>
                    <a:lstStyle/>
                    <a:p>
                      <a:r>
                        <a:rPr lang="en-US" altLang="zh-CN" dirty="0" smtClean="0"/>
                        <a:t>STATA</a:t>
                      </a:r>
                      <a:endParaRPr lang="zh-CN" altLang="en-US" dirty="0"/>
                    </a:p>
                  </a:txBody>
                  <a:tcPr>
                    <a:solidFill>
                      <a:schemeClr val="bg1"/>
                    </a:solidFill>
                  </a:tcPr>
                </a:tc>
                <a:tc>
                  <a:txBody>
                    <a:bodyPr/>
                    <a:lstStyle/>
                    <a:p>
                      <a:r>
                        <a:rPr lang="zh-CN" altLang="en-US" dirty="0" smtClean="0"/>
                        <a:t>数据文件：</a:t>
                      </a:r>
                      <a:r>
                        <a:rPr lang="en-US" altLang="zh-CN" dirty="0" err="1" smtClean="0"/>
                        <a:t>dta</a:t>
                      </a:r>
                      <a:endParaRPr lang="en-US" altLang="zh-CN" dirty="0" smtClean="0"/>
                    </a:p>
                    <a:p>
                      <a:r>
                        <a:rPr lang="zh-CN" altLang="en-US" dirty="0" smtClean="0"/>
                        <a:t>程序文件：</a:t>
                      </a:r>
                      <a:r>
                        <a:rPr lang="en-US" altLang="zh-CN" dirty="0" smtClean="0"/>
                        <a:t>do</a:t>
                      </a:r>
                      <a:endParaRPr lang="zh-CN" altLang="en-US" dirty="0"/>
                    </a:p>
                  </a:txBody>
                  <a:tcPr>
                    <a:solidFill>
                      <a:schemeClr val="bg1"/>
                    </a:solidFill>
                  </a:tcPr>
                </a:tc>
                <a:tc>
                  <a:txBody>
                    <a:bodyPr/>
                    <a:lstStyle/>
                    <a:p>
                      <a:r>
                        <a:rPr lang="zh-CN" altLang="en-US" dirty="0" smtClean="0"/>
                        <a:t>可编程、操作容易</a:t>
                      </a:r>
                      <a:endParaRPr lang="en-US" altLang="zh-CN" dirty="0" smtClean="0"/>
                    </a:p>
                    <a:p>
                      <a:r>
                        <a:rPr lang="zh-CN" altLang="en-US" dirty="0" smtClean="0"/>
                        <a:t>计量经济支持度高</a:t>
                      </a:r>
                      <a:endParaRPr lang="zh-CN" altLang="en-US" dirty="0"/>
                    </a:p>
                  </a:txBody>
                  <a:tcPr>
                    <a:solidFill>
                      <a:schemeClr val="bg1"/>
                    </a:solidFill>
                  </a:tcPr>
                </a:tc>
                <a:extLst>
                  <a:ext uri="{0D108BD9-81ED-4DB2-BD59-A6C34878D82A}">
                    <a16:rowId xmlns:a16="http://schemas.microsoft.com/office/drawing/2014/main" val="10003"/>
                  </a:ext>
                </a:extLst>
              </a:tr>
              <a:tr h="315943">
                <a:tc>
                  <a:txBody>
                    <a:bodyPr/>
                    <a:lstStyle/>
                    <a:p>
                      <a:r>
                        <a:rPr lang="en-US" altLang="zh-CN" dirty="0" smtClean="0"/>
                        <a:t>SAS</a:t>
                      </a:r>
                      <a:endParaRPr lang="zh-CN" altLang="en-US" dirty="0"/>
                    </a:p>
                  </a:txBody>
                  <a:tcPr>
                    <a:solidFill>
                      <a:schemeClr val="bg1"/>
                    </a:solidFill>
                  </a:tcPr>
                </a:tc>
                <a:tc>
                  <a:txBody>
                    <a:bodyPr/>
                    <a:lstStyle/>
                    <a:p>
                      <a:r>
                        <a:rPr lang="zh-CN" altLang="en-US" dirty="0" smtClean="0"/>
                        <a:t>程序文件：</a:t>
                      </a:r>
                      <a:r>
                        <a:rPr lang="en-US" altLang="zh-CN" dirty="0" err="1" smtClean="0"/>
                        <a:t>sas</a:t>
                      </a:r>
                      <a:endParaRPr lang="en-US" altLang="zh-CN" dirty="0" smtClean="0"/>
                    </a:p>
                    <a:p>
                      <a:endParaRPr lang="zh-CN" altLang="en-US" dirty="0"/>
                    </a:p>
                  </a:txBody>
                  <a:tcPr>
                    <a:solidFill>
                      <a:schemeClr val="bg1"/>
                    </a:solidFill>
                  </a:tcPr>
                </a:tc>
                <a:tc>
                  <a:txBody>
                    <a:bodyPr/>
                    <a:lstStyle/>
                    <a:p>
                      <a:r>
                        <a:rPr lang="zh-CN" altLang="en-US" dirty="0" smtClean="0"/>
                        <a:t>强大的数据编程语言，适于对接数据库，完成复杂任务，商务特色明显</a:t>
                      </a:r>
                      <a:endParaRPr lang="zh-CN" altLang="en-US" dirty="0"/>
                    </a:p>
                  </a:txBody>
                  <a:tcPr>
                    <a:solidFill>
                      <a:schemeClr val="bg1"/>
                    </a:solidFill>
                  </a:tcPr>
                </a:tc>
                <a:extLst>
                  <a:ext uri="{0D108BD9-81ED-4DB2-BD59-A6C34878D82A}">
                    <a16:rowId xmlns:a16="http://schemas.microsoft.com/office/drawing/2014/main" val="10004"/>
                  </a:ext>
                </a:extLst>
              </a:tr>
              <a:tr h="315943">
                <a:tc>
                  <a:txBody>
                    <a:bodyPr/>
                    <a:lstStyle/>
                    <a:p>
                      <a:r>
                        <a:rPr lang="en-US" altLang="zh-CN" dirty="0" smtClean="0"/>
                        <a:t>EVIEWS</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计量经济软件，操作与</a:t>
                      </a:r>
                      <a:r>
                        <a:rPr lang="en-US" altLang="zh-CN" dirty="0" smtClean="0"/>
                        <a:t>STATA</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val="10005"/>
                  </a:ext>
                </a:extLst>
              </a:tr>
              <a:tr h="315943">
                <a:tc>
                  <a:txBody>
                    <a:bodyPr/>
                    <a:lstStyle/>
                    <a:p>
                      <a:r>
                        <a:rPr lang="en-US" altLang="zh-CN" dirty="0" smtClean="0"/>
                        <a:t>MATLAB</a:t>
                      </a:r>
                      <a:endParaRPr lang="zh-CN" altLang="en-US" dirty="0"/>
                    </a:p>
                  </a:txBody>
                  <a:tcPr>
                    <a:solidFill>
                      <a:schemeClr val="bg1"/>
                    </a:solidFill>
                  </a:tcPr>
                </a:tc>
                <a:tc>
                  <a:txBody>
                    <a:bodyPr/>
                    <a:lstStyle/>
                    <a:p>
                      <a:r>
                        <a:rPr lang="zh-CN" altLang="en-US" dirty="0" smtClean="0"/>
                        <a:t>数据文件：</a:t>
                      </a:r>
                      <a:r>
                        <a:rPr lang="en-US" altLang="zh-CN" dirty="0" smtClean="0"/>
                        <a:t>mat</a:t>
                      </a:r>
                    </a:p>
                    <a:p>
                      <a:r>
                        <a:rPr lang="zh-CN" altLang="en-US" dirty="0" smtClean="0"/>
                        <a:t>程序文件：</a:t>
                      </a:r>
                      <a:r>
                        <a:rPr lang="en-US" altLang="zh-CN" dirty="0" smtClean="0"/>
                        <a:t>m txt</a:t>
                      </a:r>
                      <a:endParaRPr lang="zh-CN" altLang="en-US" dirty="0"/>
                    </a:p>
                  </a:txBody>
                  <a:tcPr>
                    <a:solidFill>
                      <a:schemeClr val="bg1"/>
                    </a:solidFill>
                  </a:tcPr>
                </a:tc>
                <a:tc>
                  <a:txBody>
                    <a:bodyPr/>
                    <a:lstStyle/>
                    <a:p>
                      <a:r>
                        <a:rPr lang="zh-CN" altLang="en-US" dirty="0" smtClean="0"/>
                        <a:t>计算功能强大，编程语言接近日常英语</a:t>
                      </a:r>
                      <a:endParaRPr lang="zh-CN" altLang="en-US" dirty="0"/>
                    </a:p>
                  </a:txBody>
                  <a:tcPr>
                    <a:solidFill>
                      <a:schemeClr val="bg1"/>
                    </a:solidFill>
                  </a:tcPr>
                </a:tc>
                <a:extLst>
                  <a:ext uri="{0D108BD9-81ED-4DB2-BD59-A6C34878D82A}">
                    <a16:rowId xmlns:a16="http://schemas.microsoft.com/office/drawing/2014/main" val="10006"/>
                  </a:ext>
                </a:extLst>
              </a:tr>
              <a:tr h="315943">
                <a:tc>
                  <a:txBody>
                    <a:bodyPr/>
                    <a:lstStyle/>
                    <a:p>
                      <a:r>
                        <a:rPr lang="en-US" altLang="zh-CN" dirty="0" smtClean="0"/>
                        <a:t>Mathematica</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7"/>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Maple</a:t>
                      </a:r>
                      <a:endParaRPr lang="zh-CN" altLang="en-US" dirty="0"/>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8"/>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LISP</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9"/>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SCILAB</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开放式计算软件，与</a:t>
                      </a:r>
                      <a:r>
                        <a:rPr lang="en-US" altLang="zh-CN" dirty="0" err="1" smtClean="0"/>
                        <a:t>matlab</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val="10010"/>
                  </a:ext>
                </a:extLst>
              </a:tr>
              <a:tr h="315943">
                <a:tc>
                  <a:txBody>
                    <a:bodyPr/>
                    <a:lstStyle/>
                    <a:p>
                      <a:r>
                        <a:rPr lang="en-US" altLang="zh-CN" dirty="0" smtClean="0"/>
                        <a:t>R</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开放式软件，标准化的程序包简化了工作，计算速度慢</a:t>
                      </a:r>
                      <a:endParaRPr lang="zh-CN" altLang="en-US" dirty="0"/>
                    </a:p>
                  </a:txBody>
                  <a:tcPr>
                    <a:solidFill>
                      <a:schemeClr val="bg1"/>
                    </a:solidFill>
                  </a:tcPr>
                </a:tc>
                <a:extLst>
                  <a:ext uri="{0D108BD9-81ED-4DB2-BD59-A6C34878D82A}">
                    <a16:rowId xmlns:a16="http://schemas.microsoft.com/office/drawing/2014/main" val="10011"/>
                  </a:ext>
                </a:extLst>
              </a:tr>
            </a:tbl>
          </a:graphicData>
        </a:graphic>
      </p:graphicFrame>
      <p:sp>
        <p:nvSpPr>
          <p:cNvPr id="5" name="内容占位符 2"/>
          <p:cNvSpPr txBox="1">
            <a:spLocks/>
          </p:cNvSpPr>
          <p:nvPr/>
        </p:nvSpPr>
        <p:spPr>
          <a:xfrm>
            <a:off x="1249680" y="1998135"/>
            <a:ext cx="3106796" cy="13673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dirty="0" smtClean="0"/>
              <a:t>需求来自于实际业务，方法来自于理论创造，工具将想法变成现实</a:t>
            </a:r>
            <a:endParaRPr lang="en-US" altLang="zh-CN" dirty="0" smtClean="0"/>
          </a:p>
        </p:txBody>
      </p:sp>
      <p:sp>
        <p:nvSpPr>
          <p:cNvPr id="6" name="圆角矩形 5"/>
          <p:cNvSpPr/>
          <p:nvPr/>
        </p:nvSpPr>
        <p:spPr>
          <a:xfrm>
            <a:off x="4834550" y="5694630"/>
            <a:ext cx="7288040" cy="6156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833049" y="393700"/>
            <a:ext cx="7288040" cy="67308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4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分析工具</a:t>
            </a:r>
            <a:endParaRPr lang="zh-CN" altLang="en-US" dirty="0"/>
          </a:p>
        </p:txBody>
      </p:sp>
      <p:sp>
        <p:nvSpPr>
          <p:cNvPr id="3" name="内容占位符 2"/>
          <p:cNvSpPr>
            <a:spLocks noGrp="1"/>
          </p:cNvSpPr>
          <p:nvPr>
            <p:ph idx="1"/>
          </p:nvPr>
        </p:nvSpPr>
        <p:spPr/>
        <p:txBody>
          <a:bodyPr/>
          <a:lstStyle/>
          <a:p>
            <a:r>
              <a:rPr lang="zh-CN" altLang="en-US" dirty="0" smtClean="0"/>
              <a:t>分析工具的进阶：</a:t>
            </a:r>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83432277"/>
              </p:ext>
            </p:extLst>
          </p:nvPr>
        </p:nvGraphicFramePr>
        <p:xfrm>
          <a:off x="1534058" y="2725094"/>
          <a:ext cx="8127999" cy="3435202"/>
        </p:xfrm>
        <a:graphic>
          <a:graphicData uri="http://schemas.openxmlformats.org/drawingml/2006/table">
            <a:tbl>
              <a:tblPr firstRow="1" bandRow="1">
                <a:tableStyleId>{E8B1032C-EA38-4F05-BA0D-38AFFFC7BED3}</a:tableStyleId>
              </a:tblPr>
              <a:tblGrid>
                <a:gridCol w="1616546">
                  <a:extLst>
                    <a:ext uri="{9D8B030D-6E8A-4147-A177-3AD203B41FA5}">
                      <a16:colId xmlns:a16="http://schemas.microsoft.com/office/drawing/2014/main" val="20000"/>
                    </a:ext>
                  </a:extLst>
                </a:gridCol>
                <a:gridCol w="2263367">
                  <a:extLst>
                    <a:ext uri="{9D8B030D-6E8A-4147-A177-3AD203B41FA5}">
                      <a16:colId xmlns:a16="http://schemas.microsoft.com/office/drawing/2014/main" val="20001"/>
                    </a:ext>
                  </a:extLst>
                </a:gridCol>
                <a:gridCol w="4248086">
                  <a:extLst>
                    <a:ext uri="{9D8B030D-6E8A-4147-A177-3AD203B41FA5}">
                      <a16:colId xmlns:a16="http://schemas.microsoft.com/office/drawing/2014/main" val="20002"/>
                    </a:ext>
                  </a:extLst>
                </a:gridCol>
              </a:tblGrid>
              <a:tr h="402442">
                <a:tc>
                  <a:txBody>
                    <a:bodyPr/>
                    <a:lstStyle/>
                    <a:p>
                      <a:r>
                        <a:rPr lang="zh-CN" altLang="en-US" dirty="0" smtClean="0"/>
                        <a:t>编程语言</a:t>
                      </a:r>
                      <a:endParaRPr lang="zh-CN" altLang="en-US" dirty="0"/>
                    </a:p>
                  </a:txBody>
                  <a:tcPr/>
                </a:tc>
                <a:tc>
                  <a:txBody>
                    <a:bodyPr/>
                    <a:lstStyle/>
                    <a:p>
                      <a:endParaRPr lang="zh-CN" altLang="en-US" dirty="0"/>
                    </a:p>
                  </a:txBody>
                  <a:tcPr/>
                </a:tc>
                <a:tc>
                  <a:txBody>
                    <a:bodyPr/>
                    <a:lstStyle/>
                    <a:p>
                      <a:r>
                        <a:rPr lang="zh-CN" altLang="en-US" dirty="0" smtClean="0"/>
                        <a:t>特点</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C</a:t>
                      </a:r>
                      <a:endParaRPr lang="zh-CN" altLang="en-US" dirty="0"/>
                    </a:p>
                  </a:txBody>
                  <a:tcPr/>
                </a:tc>
                <a:tc>
                  <a:txBody>
                    <a:bodyPr/>
                    <a:lstStyle/>
                    <a:p>
                      <a:endParaRPr lang="zh-CN" altLang="en-US"/>
                    </a:p>
                  </a:txBody>
                  <a:tcPr/>
                </a:tc>
                <a:tc>
                  <a:txBody>
                    <a:bodyPr/>
                    <a:lstStyle/>
                    <a:p>
                      <a:r>
                        <a:rPr lang="zh-CN" altLang="en-US" dirty="0" smtClean="0"/>
                        <a:t>无法替代的高级语言，速度快，可操作性强，但代码长</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Python</a:t>
                      </a:r>
                      <a:endParaRPr lang="zh-CN" altLang="en-US" dirty="0"/>
                    </a:p>
                  </a:txBody>
                  <a:tcPr/>
                </a:tc>
                <a:tc>
                  <a:txBody>
                    <a:bodyPr/>
                    <a:lstStyle/>
                    <a:p>
                      <a:endParaRPr lang="zh-CN" altLang="en-US" dirty="0"/>
                    </a:p>
                  </a:txBody>
                  <a:tcPr/>
                </a:tc>
                <a:tc>
                  <a:txBody>
                    <a:bodyPr/>
                    <a:lstStyle/>
                    <a:p>
                      <a:r>
                        <a:rPr lang="zh-CN" altLang="en-US" dirty="0" smtClean="0"/>
                        <a:t>外号胶水语言，目前网络化、智能化分析的热门工具，语法相对简单</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spark</a:t>
                      </a:r>
                      <a:endParaRPr lang="zh-CN" altLang="en-US" dirty="0"/>
                    </a:p>
                  </a:txBody>
                  <a:tcPr/>
                </a:tc>
                <a:tc>
                  <a:txBody>
                    <a:bodyPr/>
                    <a:lstStyle/>
                    <a:p>
                      <a:endParaRPr lang="zh-CN" altLang="en-US"/>
                    </a:p>
                  </a:txBody>
                  <a:tcPr/>
                </a:tc>
                <a:tc>
                  <a:txBody>
                    <a:bodyPr/>
                    <a:lstStyle/>
                    <a:p>
                      <a:r>
                        <a:rPr lang="zh-CN" altLang="en-US" dirty="0" smtClean="0"/>
                        <a:t>并行开发语言，大数据导向的开发工具</a:t>
                      </a:r>
                      <a:endParaRPr lang="zh-CN" alt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hadoop</a:t>
                      </a:r>
                      <a:endParaRPr lang="zh-CN" altLang="en-US" dirty="0" smtClean="0"/>
                    </a:p>
                  </a:txBody>
                  <a:tcPr/>
                </a:tc>
                <a:tc>
                  <a:txBody>
                    <a:bodyPr/>
                    <a:lstStyle/>
                    <a:p>
                      <a:endParaRPr lang="zh-CN" altLang="en-US"/>
                    </a:p>
                  </a:txBody>
                  <a:tcPr/>
                </a:tc>
                <a:tc>
                  <a:txBody>
                    <a:bodyPr/>
                    <a:lstStyle/>
                    <a:p>
                      <a:r>
                        <a:rPr lang="zh-CN" altLang="en-US" dirty="0" smtClean="0"/>
                        <a:t>分布式编程，处理大量数据的能力</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err="1" smtClean="0"/>
                        <a:t>scala</a:t>
                      </a:r>
                      <a:endParaRPr lang="zh-CN" altLang="en-US" dirty="0"/>
                    </a:p>
                  </a:txBody>
                  <a:tcPr/>
                </a:tc>
                <a:tc>
                  <a:txBody>
                    <a:bodyPr/>
                    <a:lstStyle/>
                    <a:p>
                      <a:endParaRPr lang="zh-CN" altLang="en-US"/>
                    </a:p>
                  </a:txBody>
                  <a:tcPr/>
                </a:tc>
                <a:tc>
                  <a:txBody>
                    <a:bodyPr/>
                    <a:lstStyle/>
                    <a:p>
                      <a:r>
                        <a:rPr lang="zh-CN" altLang="en-US" dirty="0" smtClean="0"/>
                        <a:t>大数据工具，并行计算开发平台</a:t>
                      </a:r>
                      <a:endParaRPr lang="zh-CN" altLang="en-US" dirty="0"/>
                    </a:p>
                  </a:txBody>
                  <a:tcPr/>
                </a:tc>
                <a:extLst>
                  <a:ext uri="{0D108BD9-81ED-4DB2-BD59-A6C34878D82A}">
                    <a16:rowId xmlns:a16="http://schemas.microsoft.com/office/drawing/2014/main" val="10005"/>
                  </a:ext>
                </a:extLst>
              </a:tr>
              <a:tr h="370840">
                <a:tc>
                  <a:txBody>
                    <a:bodyPr/>
                    <a:lstStyle/>
                    <a:p>
                      <a:r>
                        <a:rPr lang="en-US" altLang="zh-CN" dirty="0" smtClean="0"/>
                        <a:t>Java</a:t>
                      </a:r>
                      <a:endParaRPr lang="zh-CN" altLang="en-US" dirty="0"/>
                    </a:p>
                  </a:txBody>
                  <a:tcPr/>
                </a:tc>
                <a:tc>
                  <a:txBody>
                    <a:bodyPr/>
                    <a:lstStyle/>
                    <a:p>
                      <a:endParaRPr lang="zh-CN" altLang="en-US" dirty="0"/>
                    </a:p>
                  </a:txBody>
                  <a:tcPr/>
                </a:tc>
                <a:tc>
                  <a:txBody>
                    <a:bodyPr/>
                    <a:lstStyle/>
                    <a:p>
                      <a:r>
                        <a:rPr lang="zh-CN" altLang="en-US" dirty="0" smtClean="0"/>
                        <a:t>面向对象语言，开发神器，可塑性强，但难度也相对大</a:t>
                      </a:r>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3543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3397" y="1846263"/>
            <a:ext cx="4265532" cy="4022725"/>
          </a:xfrm>
        </p:spPr>
      </p:pic>
      <p:sp>
        <p:nvSpPr>
          <p:cNvPr id="5" name="文本框 4"/>
          <p:cNvSpPr txBox="1"/>
          <p:nvPr/>
        </p:nvSpPr>
        <p:spPr>
          <a:xfrm rot="17967376">
            <a:off x="2173982" y="2879994"/>
            <a:ext cx="1537152" cy="468716"/>
          </a:xfrm>
          <a:prstGeom prst="rect">
            <a:avLst/>
          </a:prstGeom>
          <a:noFill/>
        </p:spPr>
        <p:txBody>
          <a:bodyPr wrap="none" rtlCol="0">
            <a:prstTxWarp prst="textChevron">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学理论</a:t>
            </a:r>
            <a:endParaRPr lang="zh-CN" altLang="en-US" sz="3200" b="1" dirty="0">
              <a:ln w="22225">
                <a:solidFill>
                  <a:schemeClr val="accent2"/>
                </a:solidFill>
                <a:prstDash val="solid"/>
              </a:ln>
              <a:solidFill>
                <a:schemeClr val="accent2">
                  <a:lumMod val="40000"/>
                  <a:lumOff val="60000"/>
                </a:schemeClr>
              </a:solidFill>
            </a:endParaRPr>
          </a:p>
        </p:txBody>
      </p:sp>
      <p:sp>
        <p:nvSpPr>
          <p:cNvPr id="6" name="文本框 5"/>
          <p:cNvSpPr txBox="1"/>
          <p:nvPr/>
        </p:nvSpPr>
        <p:spPr>
          <a:xfrm>
            <a:off x="4687690" y="1261488"/>
            <a:ext cx="2138411" cy="584775"/>
          </a:xfrm>
          <a:prstGeom prst="rect">
            <a:avLst/>
          </a:prstGeom>
          <a:noFill/>
        </p:spPr>
        <p:txBody>
          <a:bodyPr wrap="none" rtlCol="0">
            <a:prstTxWarp prst="textArchUp">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学软件</a:t>
            </a:r>
            <a:endParaRPr lang="zh-CN" altLang="en-US" sz="3200" b="1" dirty="0">
              <a:ln w="22225">
                <a:solidFill>
                  <a:schemeClr val="accent2"/>
                </a:solidFill>
                <a:prstDash val="solid"/>
              </a:ln>
              <a:solidFill>
                <a:schemeClr val="accent2">
                  <a:lumMod val="40000"/>
                  <a:lumOff val="60000"/>
                </a:schemeClr>
              </a:solidFill>
            </a:endParaRPr>
          </a:p>
        </p:txBody>
      </p:sp>
      <p:sp>
        <p:nvSpPr>
          <p:cNvPr id="7" name="文本框 6"/>
          <p:cNvSpPr txBox="1"/>
          <p:nvPr/>
        </p:nvSpPr>
        <p:spPr>
          <a:xfrm rot="2717185">
            <a:off x="7938697" y="1761049"/>
            <a:ext cx="1319612" cy="477804"/>
          </a:xfrm>
          <a:prstGeom prst="rect">
            <a:avLst/>
          </a:prstGeom>
          <a:noFill/>
        </p:spPr>
        <p:txBody>
          <a:bodyPr wrap="none" rtlCol="0">
            <a:prstTxWarp prst="textChevron">
              <a:avLst/>
            </a:prstTxWarp>
            <a:spAutoFit/>
          </a:bodyPr>
          <a:lstStyle/>
          <a:p>
            <a:r>
              <a:rPr lang="zh-CN" altLang="en-US" sz="1100" b="1" dirty="0" smtClean="0">
                <a:ln w="22225">
                  <a:solidFill>
                    <a:schemeClr val="accent2"/>
                  </a:solidFill>
                  <a:prstDash val="solid"/>
                </a:ln>
                <a:solidFill>
                  <a:schemeClr val="accent2">
                    <a:lumMod val="40000"/>
                    <a:lumOff val="60000"/>
                  </a:schemeClr>
                </a:solidFill>
              </a:rPr>
              <a:t>背公式</a:t>
            </a:r>
            <a:endParaRPr lang="zh-CN" altLang="en-US" sz="1100" b="1" dirty="0">
              <a:ln w="22225">
                <a:solidFill>
                  <a:schemeClr val="accent2"/>
                </a:solidFill>
                <a:prstDash val="solid"/>
              </a:ln>
              <a:solidFill>
                <a:schemeClr val="accent2">
                  <a:lumMod val="40000"/>
                  <a:lumOff val="60000"/>
                </a:schemeClr>
              </a:solidFill>
            </a:endParaRPr>
          </a:p>
        </p:txBody>
      </p:sp>
      <p:sp>
        <p:nvSpPr>
          <p:cNvPr id="8" name="文本框 7"/>
          <p:cNvSpPr txBox="1"/>
          <p:nvPr/>
        </p:nvSpPr>
        <p:spPr>
          <a:xfrm rot="5212801">
            <a:off x="8574697" y="4097460"/>
            <a:ext cx="1266693" cy="523220"/>
          </a:xfrm>
          <a:prstGeom prst="rect">
            <a:avLst/>
          </a:prstGeom>
          <a:noFill/>
        </p:spPr>
        <p:txBody>
          <a:bodyPr wrap="none" rtlCol="0">
            <a:prstTxWarp prst="textChevron">
              <a:avLst/>
            </a:prstTxWarp>
            <a:spAutoFit/>
          </a:bodyPr>
          <a:lstStyle/>
          <a:p>
            <a:r>
              <a:rPr lang="zh-CN" altLang="en-US" sz="2800" b="1" dirty="0" smtClean="0">
                <a:ln w="22225">
                  <a:solidFill>
                    <a:schemeClr val="accent2"/>
                  </a:solidFill>
                  <a:prstDash val="solid"/>
                </a:ln>
                <a:solidFill>
                  <a:schemeClr val="accent2">
                    <a:lumMod val="40000"/>
                    <a:lumOff val="60000"/>
                  </a:schemeClr>
                </a:solidFill>
              </a:rPr>
              <a:t>学画图</a:t>
            </a:r>
            <a:endParaRPr lang="zh-CN" altLang="en-US" sz="2800" b="1" dirty="0">
              <a:ln w="22225">
                <a:solidFill>
                  <a:schemeClr val="accent2"/>
                </a:solidFill>
                <a:prstDash val="solid"/>
              </a:ln>
              <a:solidFill>
                <a:schemeClr val="accent2">
                  <a:lumMod val="40000"/>
                  <a:lumOff val="60000"/>
                </a:schemeClr>
              </a:solidFill>
            </a:endParaRPr>
          </a:p>
        </p:txBody>
      </p:sp>
      <p:sp>
        <p:nvSpPr>
          <p:cNvPr id="9" name="文本框 8"/>
          <p:cNvSpPr txBox="1"/>
          <p:nvPr/>
        </p:nvSpPr>
        <p:spPr>
          <a:xfrm>
            <a:off x="582849" y="2231571"/>
            <a:ext cx="1208484" cy="1754326"/>
          </a:xfrm>
          <a:prstGeom prst="rect">
            <a:avLst/>
          </a:prstGeom>
          <a:noFill/>
        </p:spPr>
        <p:txBody>
          <a:bodyPr wrap="square" rtlCol="0">
            <a:spAutoFit/>
          </a:bodyPr>
          <a:lstStyle/>
          <a:p>
            <a:r>
              <a:rPr lang="zh-CN" altLang="en-US" dirty="0" smtClean="0">
                <a:ln w="0"/>
                <a:effectLst>
                  <a:outerShdw blurRad="38100" dist="19050" dir="2700000" algn="tl" rotWithShape="0">
                    <a:schemeClr val="dk1">
                      <a:alpha val="40000"/>
                    </a:schemeClr>
                  </a:outerShdw>
                </a:effectLst>
              </a:rPr>
              <a:t>人工智能</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商务决策</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经济研究</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网络编程</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系统构建</a:t>
            </a:r>
            <a:endParaRPr lang="en-US" altLang="zh-CN" dirty="0" smtClean="0">
              <a:ln w="0"/>
              <a:effectLst>
                <a:outerShdw blurRad="38100" dist="19050" dir="2700000" algn="tl" rotWithShape="0">
                  <a:schemeClr val="dk1">
                    <a:alpha val="40000"/>
                  </a:schemeClr>
                </a:outerShdw>
              </a:effectLst>
            </a:endParaRPr>
          </a:p>
          <a:p>
            <a:r>
              <a:rPr lang="en-US" altLang="zh-CN" dirty="0" smtClean="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589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第一节 数据分析概论</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79581728"/>
              </p:ext>
            </p:extLst>
          </p:nvPr>
        </p:nvGraphicFramePr>
        <p:xfrm>
          <a:off x="1323300" y="1855316"/>
          <a:ext cx="9273486" cy="2827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0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课程要求</a:t>
            </a:r>
            <a:endParaRPr lang="zh-CN" altLang="en-US" dirty="0"/>
          </a:p>
        </p:txBody>
      </p:sp>
      <p:sp>
        <p:nvSpPr>
          <p:cNvPr id="3" name="内容占位符 2"/>
          <p:cNvSpPr>
            <a:spLocks noGrp="1"/>
          </p:cNvSpPr>
          <p:nvPr>
            <p:ph idx="1"/>
          </p:nvPr>
        </p:nvSpPr>
        <p:spPr>
          <a:xfrm>
            <a:off x="1097280" y="1845734"/>
            <a:ext cx="10058400" cy="4603834"/>
          </a:xfrm>
        </p:spPr>
        <p:txBody>
          <a:bodyPr>
            <a:normAutofit fontScale="92500" lnSpcReduction="20000"/>
          </a:bodyPr>
          <a:lstStyle/>
          <a:p>
            <a:r>
              <a:rPr lang="en-US" altLang="zh-CN" dirty="0" smtClean="0"/>
              <a:t> </a:t>
            </a:r>
            <a:r>
              <a:rPr lang="zh-CN" altLang="en-US" dirty="0" smtClean="0"/>
              <a:t>课程时间安排</a:t>
            </a:r>
            <a:endParaRPr lang="en-US" altLang="zh-CN" dirty="0" smtClean="0"/>
          </a:p>
          <a:p>
            <a:pPr lvl="1"/>
            <a:r>
              <a:rPr lang="en-US" altLang="zh-CN" dirty="0" smtClean="0"/>
              <a:t>32</a:t>
            </a:r>
            <a:r>
              <a:rPr lang="zh-CN" altLang="en-US" dirty="0" smtClean="0"/>
              <a:t>课时</a:t>
            </a:r>
            <a:endParaRPr lang="en-US" altLang="zh-CN" dirty="0" smtClean="0"/>
          </a:p>
          <a:p>
            <a:pPr lvl="1"/>
            <a:r>
              <a:rPr lang="zh-CN" altLang="en-US" dirty="0" smtClean="0"/>
              <a:t>理论课和上机课</a:t>
            </a:r>
            <a:endParaRPr lang="en-US" altLang="zh-CN" dirty="0"/>
          </a:p>
          <a:p>
            <a:r>
              <a:rPr lang="zh-CN" altLang="en-US" dirty="0" smtClean="0"/>
              <a:t>考核方式</a:t>
            </a:r>
            <a:endParaRPr lang="en-US" altLang="zh-CN" dirty="0" smtClean="0"/>
          </a:p>
          <a:p>
            <a:pPr lvl="1"/>
            <a:r>
              <a:rPr lang="zh-CN" altLang="en-US" dirty="0" smtClean="0"/>
              <a:t>平时成绩</a:t>
            </a:r>
            <a:r>
              <a:rPr lang="en-US" altLang="zh-CN" dirty="0" smtClean="0"/>
              <a:t>---40%</a:t>
            </a:r>
          </a:p>
          <a:p>
            <a:pPr lvl="2"/>
            <a:r>
              <a:rPr lang="zh-CN" altLang="en-US" dirty="0"/>
              <a:t>主要分配给作业 </a:t>
            </a:r>
            <a:endParaRPr lang="en-US" altLang="zh-CN" dirty="0" smtClean="0"/>
          </a:p>
          <a:p>
            <a:pPr lvl="2"/>
            <a:r>
              <a:rPr lang="zh-CN" altLang="en-US" dirty="0" smtClean="0"/>
              <a:t>自主学习有加分</a:t>
            </a:r>
            <a:endParaRPr lang="en-US" altLang="zh-CN" dirty="0" smtClean="0"/>
          </a:p>
          <a:p>
            <a:pPr lvl="2"/>
            <a:r>
              <a:rPr lang="zh-CN" altLang="en-US" dirty="0" smtClean="0"/>
              <a:t>扣分  </a:t>
            </a:r>
            <a:endParaRPr lang="en-US" altLang="zh-CN" dirty="0" smtClean="0"/>
          </a:p>
          <a:p>
            <a:pPr lvl="3"/>
            <a:r>
              <a:rPr lang="zh-CN" altLang="en-US" dirty="0" smtClean="0"/>
              <a:t>旷课 </a:t>
            </a:r>
            <a:endParaRPr lang="en-US" altLang="zh-CN" dirty="0" smtClean="0"/>
          </a:p>
          <a:p>
            <a:pPr lvl="3"/>
            <a:r>
              <a:rPr lang="zh-CN" altLang="en-US" dirty="0" smtClean="0"/>
              <a:t>上课打游戏 背单词</a:t>
            </a:r>
            <a:endParaRPr lang="en-US" altLang="zh-CN" dirty="0" smtClean="0"/>
          </a:p>
          <a:p>
            <a:pPr lvl="1"/>
            <a:r>
              <a:rPr lang="zh-CN" altLang="en-US" dirty="0" smtClean="0"/>
              <a:t>考试成绩  </a:t>
            </a:r>
            <a:r>
              <a:rPr lang="en-US" altLang="zh-CN" dirty="0" smtClean="0"/>
              <a:t>---60%</a:t>
            </a:r>
            <a:endParaRPr lang="en-US" altLang="zh-CN" dirty="0"/>
          </a:p>
          <a:p>
            <a:r>
              <a:rPr lang="zh-CN" altLang="en-US" dirty="0" smtClean="0"/>
              <a:t>学习任务</a:t>
            </a:r>
            <a:endParaRPr lang="en-US" altLang="zh-CN" dirty="0" smtClean="0"/>
          </a:p>
          <a:p>
            <a:pPr lvl="1"/>
            <a:r>
              <a:rPr lang="zh-CN" altLang="en-US" dirty="0" smtClean="0"/>
              <a:t>理论和软件要同时学习</a:t>
            </a:r>
            <a:endParaRPr lang="en-US" altLang="zh-CN" dirty="0" smtClean="0"/>
          </a:p>
          <a:p>
            <a:pPr lvl="1"/>
            <a:r>
              <a:rPr lang="zh-CN" altLang="en-US" dirty="0" smtClean="0"/>
              <a:t>完成上机实验时的作业</a:t>
            </a:r>
            <a:endParaRPr lang="en-US" altLang="zh-CN" dirty="0" smtClean="0"/>
          </a:p>
          <a:p>
            <a:pPr lvl="1"/>
            <a:r>
              <a:rPr lang="zh-CN" altLang="en-US" dirty="0" smtClean="0"/>
              <a:t>掌握方法为主，避免背概念</a:t>
            </a:r>
            <a:endParaRPr lang="en-US" altLang="zh-CN" dirty="0" smtClean="0"/>
          </a:p>
          <a:p>
            <a:pPr lvl="1"/>
            <a:r>
              <a:rPr lang="zh-CN" altLang="en-US" dirty="0" smtClean="0"/>
              <a:t>学会看英文专业文献</a:t>
            </a:r>
            <a:endParaRPr lang="en-US" altLang="zh-CN" dirty="0" smtClean="0"/>
          </a:p>
          <a:p>
            <a:pPr lvl="1"/>
            <a:r>
              <a:rPr lang="zh-CN" altLang="en-US" dirty="0" smtClean="0"/>
              <a:t>学会用网络专业资料</a:t>
            </a:r>
            <a:endParaRPr lang="en-US" altLang="zh-CN" dirty="0" smtClean="0"/>
          </a:p>
          <a:p>
            <a:pPr lvl="1"/>
            <a:endParaRPr lang="zh-CN" altLang="en-US" dirty="0"/>
          </a:p>
        </p:txBody>
      </p:sp>
      <p:sp>
        <p:nvSpPr>
          <p:cNvPr id="4" name="文本框 3"/>
          <p:cNvSpPr txBox="1"/>
          <p:nvPr/>
        </p:nvSpPr>
        <p:spPr>
          <a:xfrm>
            <a:off x="5977771" y="2195251"/>
            <a:ext cx="2987553" cy="1600438"/>
          </a:xfrm>
          <a:prstGeom prst="rect">
            <a:avLst/>
          </a:prstGeom>
          <a:noFill/>
        </p:spPr>
        <p:txBody>
          <a:bodyPr wrap="square" rtlCol="0">
            <a:spAutoFit/>
          </a:bodyPr>
          <a:lstStyle/>
          <a:p>
            <a:r>
              <a:rPr lang="zh-CN" altLang="en-US" b="1" dirty="0" smtClean="0"/>
              <a:t>课程特征</a:t>
            </a:r>
            <a:endParaRPr lang="en-US" altLang="zh-CN" b="1" dirty="0" smtClean="0"/>
          </a:p>
          <a:p>
            <a:pPr marL="285750" indent="-285750">
              <a:buFont typeface="Arial" panose="020B0604020202020204" pitchFamily="34" charset="0"/>
              <a:buChar char="•"/>
            </a:pPr>
            <a:r>
              <a:rPr lang="zh-CN" altLang="en-US" sz="1600" dirty="0" smtClean="0"/>
              <a:t>入门</a:t>
            </a:r>
            <a:r>
              <a:rPr lang="zh-CN" altLang="en-US" sz="1600" dirty="0"/>
              <a:t>非常</a:t>
            </a:r>
            <a:r>
              <a:rPr lang="zh-CN" altLang="en-US" sz="1600" dirty="0" smtClean="0"/>
              <a:t>简单</a:t>
            </a:r>
            <a:endParaRPr lang="en-US" altLang="zh-CN" sz="1600" dirty="0" smtClean="0"/>
          </a:p>
          <a:p>
            <a:pPr marL="285750" indent="-285750">
              <a:buFont typeface="Arial" panose="020B0604020202020204" pitchFamily="34" charset="0"/>
              <a:buChar char="•"/>
            </a:pPr>
            <a:r>
              <a:rPr lang="zh-CN" altLang="en-US" sz="1600" dirty="0" smtClean="0"/>
              <a:t>深度没有底限</a:t>
            </a:r>
            <a:endParaRPr lang="zh-CN" altLang="en-US" sz="1600" dirty="0"/>
          </a:p>
          <a:p>
            <a:pPr marL="285750" indent="-285750">
              <a:buFont typeface="Arial" panose="020B0604020202020204" pitchFamily="34" charset="0"/>
              <a:buChar char="•"/>
            </a:pPr>
            <a:r>
              <a:rPr lang="zh-CN" altLang="en-US" sz="1600" dirty="0" smtClean="0"/>
              <a:t>新理论层出不穷</a:t>
            </a:r>
            <a:endParaRPr lang="en-US" altLang="zh-CN" sz="1600" dirty="0" smtClean="0"/>
          </a:p>
          <a:p>
            <a:pPr marL="285750" indent="-285750">
              <a:buFont typeface="Arial" panose="020B0604020202020204" pitchFamily="34" charset="0"/>
              <a:buChar char="•"/>
            </a:pPr>
            <a:r>
              <a:rPr lang="zh-CN" altLang="en-US" sz="1600" dirty="0" smtClean="0"/>
              <a:t>新工具异常强大</a:t>
            </a:r>
            <a:endParaRPr lang="en-US" altLang="zh-CN" sz="1600" dirty="0" smtClean="0"/>
          </a:p>
          <a:p>
            <a:pPr marL="285750" indent="-285750">
              <a:buFont typeface="Arial" panose="020B0604020202020204" pitchFamily="34" charset="0"/>
              <a:buChar char="•"/>
            </a:pPr>
            <a:r>
              <a:rPr lang="zh-CN" altLang="en-US" sz="1600" dirty="0" smtClean="0"/>
              <a:t>视野极度开阔</a:t>
            </a:r>
            <a:endParaRPr lang="en-US" altLang="zh-CN" sz="1600" dirty="0" smtClean="0"/>
          </a:p>
        </p:txBody>
      </p:sp>
    </p:spTree>
    <p:extLst>
      <p:ext uri="{BB962C8B-B14F-4D97-AF65-F5344CB8AC3E}">
        <p14:creationId xmlns:p14="http://schemas.microsoft.com/office/powerpoint/2010/main" val="234116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fade">
                                      <p:cBhvr>
                                        <p:cTn id="65" dur="500"/>
                                        <p:tgtEl>
                                          <p:spTgt spid="3">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animEffect transition="in" filter="fade">
                                      <p:cBhvr>
                                        <p:cTn id="68" dur="500"/>
                                        <p:tgtEl>
                                          <p:spTgt spid="3">
                                            <p:txEl>
                                              <p:pRg st="15" end="15"/>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animEffect transition="in" filter="fade">
                                      <p:cBhvr>
                                        <p:cTn id="71" dur="500"/>
                                        <p:tgtEl>
                                          <p:spTgt spid="3">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0" end="0"/>
                                            </p:txEl>
                                          </p:spTgt>
                                        </p:tgtEl>
                                        <p:attrNameLst>
                                          <p:attrName>style.visibility</p:attrName>
                                        </p:attrNameLst>
                                      </p:cBhvr>
                                      <p:to>
                                        <p:strVal val="visible"/>
                                      </p:to>
                                    </p:set>
                                    <p:animEffect transition="in" filter="fade">
                                      <p:cBhvr>
                                        <p:cTn id="76" dur="500"/>
                                        <p:tgtEl>
                                          <p:spTgt spid="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500"/>
                                        <p:tgtEl>
                                          <p:spTgt spid="4">
                                            <p:txEl>
                                              <p:pRg st="1" end="1"/>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2" end="2"/>
                                            </p:txEl>
                                          </p:spTgt>
                                        </p:tgtEl>
                                        <p:attrNameLst>
                                          <p:attrName>style.visibility</p:attrName>
                                        </p:attrNameLst>
                                      </p:cBhvr>
                                      <p:to>
                                        <p:strVal val="visible"/>
                                      </p:to>
                                    </p:set>
                                    <p:animEffect transition="in" filter="fade">
                                      <p:cBhvr>
                                        <p:cTn id="86" dur="500"/>
                                        <p:tgtEl>
                                          <p:spTgt spid="4">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animEffect transition="in" filter="fade">
                                      <p:cBhvr>
                                        <p:cTn id="91" dur="500"/>
                                        <p:tgtEl>
                                          <p:spTgt spid="4">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
                                            <p:txEl>
                                              <p:pRg st="4" end="4"/>
                                            </p:txEl>
                                          </p:spTgt>
                                        </p:tgtEl>
                                        <p:attrNameLst>
                                          <p:attrName>style.visibility</p:attrName>
                                        </p:attrNameLst>
                                      </p:cBhvr>
                                      <p:to>
                                        <p:strVal val="visible"/>
                                      </p:to>
                                    </p:set>
                                    <p:animEffect transition="in" filter="fade">
                                      <p:cBhvr>
                                        <p:cTn id="96" dur="500"/>
                                        <p:tgtEl>
                                          <p:spTgt spid="4">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5" end="5"/>
                                            </p:txEl>
                                          </p:spTgt>
                                        </p:tgtEl>
                                        <p:attrNameLst>
                                          <p:attrName>style.visibility</p:attrName>
                                        </p:attrNameLst>
                                      </p:cBhvr>
                                      <p:to>
                                        <p:strVal val="visible"/>
                                      </p:to>
                                    </p:set>
                                    <p:animEffect transition="in" filter="fade">
                                      <p:cBhvr>
                                        <p:cTn id="10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pPr marL="0" indent="0">
              <a:buNone/>
            </a:pPr>
            <a:r>
              <a:rPr lang="en-US" altLang="zh-CN" dirty="0" smtClean="0"/>
              <a:t>ppt</a:t>
            </a:r>
            <a:r>
              <a:rPr lang="zh-CN" altLang="en-US" dirty="0" smtClean="0"/>
              <a:t>发布使用</a:t>
            </a:r>
            <a:r>
              <a:rPr lang="en-US" altLang="zh-CN" dirty="0" err="1" smtClean="0"/>
              <a:t>Github</a:t>
            </a:r>
            <a:r>
              <a:rPr lang="zh-CN" altLang="en-US" dirty="0" smtClean="0"/>
              <a:t>上的代码仓库</a:t>
            </a:r>
            <a:endParaRPr lang="en-US" altLang="zh-CN" dirty="0" smtClean="0">
              <a:hlinkClick r:id="rId2"/>
            </a:endParaRPr>
          </a:p>
          <a:p>
            <a:r>
              <a:rPr lang="en-US" altLang="zh-CN" dirty="0" smtClean="0">
                <a:hlinkClick r:id="rId2"/>
              </a:rPr>
              <a:t>https</a:t>
            </a:r>
            <a:r>
              <a:rPr lang="en-US" altLang="zh-CN" dirty="0">
                <a:hlinkClick r:id="rId2"/>
              </a:rPr>
              <a:t>://</a:t>
            </a:r>
            <a:r>
              <a:rPr lang="en-US" altLang="zh-CN" dirty="0" smtClean="0">
                <a:hlinkClick r:id="rId2"/>
              </a:rPr>
              <a:t>github.com/exoplanetX/DataAnalytics</a:t>
            </a:r>
            <a:endParaRPr lang="en-US" altLang="zh-CN" dirty="0" smtClean="0"/>
          </a:p>
          <a:p>
            <a:r>
              <a:rPr lang="zh-CN" altLang="en-US" dirty="0" smtClean="0"/>
              <a:t>特点：</a:t>
            </a:r>
            <a:endParaRPr lang="en-US" altLang="zh-CN" dirty="0" smtClean="0"/>
          </a:p>
          <a:p>
            <a:pPr lvl="1"/>
            <a:r>
              <a:rPr lang="zh-CN" altLang="en-US" dirty="0" smtClean="0"/>
              <a:t>任何人可以共同参与修改</a:t>
            </a:r>
            <a:endParaRPr lang="en-US" altLang="zh-CN" dirty="0" smtClean="0"/>
          </a:p>
          <a:p>
            <a:pPr lvl="1"/>
            <a:r>
              <a:rPr lang="zh-CN" altLang="en-US" dirty="0" smtClean="0"/>
              <a:t>项目发起人可以管理是否接受修改</a:t>
            </a:r>
            <a:endParaRPr lang="en-US" altLang="zh-CN" dirty="0" smtClean="0"/>
          </a:p>
          <a:p>
            <a:pPr lvl="1"/>
            <a:r>
              <a:rPr lang="zh-CN" altLang="en-US" dirty="0" smtClean="0"/>
              <a:t>可以留言讨论</a:t>
            </a:r>
            <a:endParaRPr lang="en-US" altLang="zh-CN" dirty="0" smtClean="0"/>
          </a:p>
          <a:p>
            <a:pPr lvl="1"/>
            <a:r>
              <a:rPr lang="zh-CN" altLang="en-US" dirty="0" smtClean="0"/>
              <a:t>可以发布你的代码</a:t>
            </a:r>
            <a:endParaRPr lang="en-US" altLang="zh-CN" dirty="0" smtClean="0"/>
          </a:p>
          <a:p>
            <a:pPr lvl="1"/>
            <a:r>
              <a:rPr lang="zh-CN" altLang="en-US" dirty="0" smtClean="0"/>
              <a:t>预先将做好的</a:t>
            </a:r>
            <a:r>
              <a:rPr lang="en-US" altLang="zh-CN" dirty="0" smtClean="0"/>
              <a:t>ppt</a:t>
            </a:r>
            <a:r>
              <a:rPr lang="zh-CN" altLang="en-US" dirty="0" smtClean="0"/>
              <a:t>放在上边，供大家提前翻阅资料</a:t>
            </a:r>
            <a:endParaRPr lang="en-US" altLang="zh-CN" dirty="0" smtClean="0"/>
          </a:p>
          <a:p>
            <a:endParaRPr lang="zh-CN" altLang="en-US" dirty="0"/>
          </a:p>
        </p:txBody>
      </p:sp>
    </p:spTree>
    <p:extLst>
      <p:ext uri="{BB962C8B-B14F-4D97-AF65-F5344CB8AC3E}">
        <p14:creationId xmlns:p14="http://schemas.microsoft.com/office/powerpoint/2010/main" val="3598680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0" y="286603"/>
            <a:ext cx="12210530" cy="6146854"/>
          </a:xfrm>
          <a:prstGeom prst="rect">
            <a:avLst/>
          </a:prstGeom>
        </p:spPr>
      </p:pic>
    </p:spTree>
    <p:extLst>
      <p:ext uri="{BB962C8B-B14F-4D97-AF65-F5344CB8AC3E}">
        <p14:creationId xmlns:p14="http://schemas.microsoft.com/office/powerpoint/2010/main" val="3379177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mn-ea"/>
              </a:rPr>
              <a:t>重点</a:t>
            </a:r>
            <a:endParaRPr lang="en-US" altLang="zh-CN" b="1" dirty="0" smtClean="0">
              <a:latin typeface="+mn-ea"/>
            </a:endParaRPr>
          </a:p>
          <a:p>
            <a:pPr lvl="1"/>
            <a:r>
              <a:rPr lang="zh-CN" altLang="en-US" dirty="0" smtClean="0">
                <a:latin typeface="+mn-ea"/>
              </a:rPr>
              <a:t>数据的类型</a:t>
            </a:r>
            <a:endParaRPr lang="en-US" altLang="zh-CN" dirty="0" smtClean="0">
              <a:latin typeface="+mn-ea"/>
            </a:endParaRPr>
          </a:p>
          <a:p>
            <a:pPr lvl="1"/>
            <a:r>
              <a:rPr lang="zh-CN" altLang="en-US" dirty="0" smtClean="0">
                <a:latin typeface="+mn-ea"/>
              </a:rPr>
              <a:t>数据集中的概念</a:t>
            </a:r>
            <a:endParaRPr lang="en-US" altLang="zh-CN" dirty="0" smtClean="0">
              <a:latin typeface="+mn-ea"/>
            </a:endParaRPr>
          </a:p>
          <a:p>
            <a:pPr lvl="1"/>
            <a:r>
              <a:rPr lang="zh-CN" altLang="en-US" dirty="0" smtClean="0">
                <a:latin typeface="+mn-ea"/>
              </a:rPr>
              <a:t>数值属性类型</a:t>
            </a:r>
            <a:endParaRPr lang="en-US" altLang="zh-CN" dirty="0" smtClean="0">
              <a:latin typeface="+mn-ea"/>
            </a:endParaRPr>
          </a:p>
          <a:p>
            <a:pPr lvl="1"/>
            <a:r>
              <a:rPr lang="zh-CN" altLang="en-US" dirty="0" smtClean="0">
                <a:latin typeface="+mn-ea"/>
              </a:rPr>
              <a:t>属性的运算</a:t>
            </a:r>
            <a:endParaRPr lang="en-US" altLang="zh-CN" dirty="0" smtClean="0">
              <a:latin typeface="+mn-ea"/>
            </a:endParaRPr>
          </a:p>
          <a:p>
            <a:r>
              <a:rPr lang="zh-CN" altLang="en-US" b="1" dirty="0" smtClean="0">
                <a:latin typeface="+mn-ea"/>
              </a:rPr>
              <a:t>理解</a:t>
            </a:r>
            <a:endParaRPr lang="en-US" altLang="zh-CN" b="1" dirty="0" smtClean="0">
              <a:latin typeface="+mn-ea"/>
            </a:endParaRPr>
          </a:p>
          <a:p>
            <a:pPr lvl="1"/>
            <a:r>
              <a:rPr lang="zh-CN" altLang="en-US" dirty="0" smtClean="0">
                <a:latin typeface="+mn-ea"/>
              </a:rPr>
              <a:t>数据质量涉及的常见问题</a:t>
            </a:r>
            <a:endParaRPr lang="en-US" altLang="zh-CN" dirty="0" smtClean="0">
              <a:latin typeface="+mn-ea"/>
            </a:endParaRPr>
          </a:p>
          <a:p>
            <a:pPr lvl="1"/>
            <a:r>
              <a:rPr lang="zh-CN" altLang="en-US" dirty="0">
                <a:latin typeface="+mn-ea"/>
              </a:rPr>
              <a:t>分析方法的</a:t>
            </a:r>
            <a:r>
              <a:rPr lang="zh-CN" altLang="en-US" dirty="0" smtClean="0">
                <a:latin typeface="+mn-ea"/>
              </a:rPr>
              <a:t>类型</a:t>
            </a:r>
            <a:endParaRPr lang="en-US" altLang="zh-CN" dirty="0" smtClean="0">
              <a:latin typeface="+mn-ea"/>
            </a:endParaRPr>
          </a:p>
          <a:p>
            <a:r>
              <a:rPr lang="zh-CN" altLang="en-US" b="1" dirty="0" smtClean="0">
                <a:latin typeface="+mn-ea"/>
              </a:rPr>
              <a:t>了解</a:t>
            </a:r>
            <a:endParaRPr lang="en-US" altLang="zh-CN" b="1" dirty="0" smtClean="0">
              <a:latin typeface="+mn-ea"/>
            </a:endParaRPr>
          </a:p>
          <a:p>
            <a:pPr lvl="1"/>
            <a:r>
              <a:rPr lang="zh-CN" altLang="en-US" dirty="0" smtClean="0">
                <a:latin typeface="+mn-ea"/>
              </a:rPr>
              <a:t>数据科学中的前沿方法</a:t>
            </a:r>
            <a:endParaRPr lang="en-US" altLang="zh-CN" dirty="0" smtClean="0">
              <a:latin typeface="+mn-ea"/>
            </a:endParaRPr>
          </a:p>
          <a:p>
            <a:pPr lvl="1"/>
            <a:r>
              <a:rPr lang="zh-CN" altLang="en-US" dirty="0" smtClean="0">
                <a:latin typeface="+mn-ea"/>
              </a:rPr>
              <a:t>数据科学涉及的应用领域</a:t>
            </a:r>
            <a:endParaRPr lang="en-US" altLang="zh-CN" dirty="0">
              <a:latin typeface="+mn-ea"/>
            </a:endParaRPr>
          </a:p>
          <a:p>
            <a:pPr lvl="1"/>
            <a:endParaRPr lang="zh-CN" altLang="en-US" dirty="0">
              <a:latin typeface="+mn-ea"/>
            </a:endParaRPr>
          </a:p>
        </p:txBody>
      </p:sp>
    </p:spTree>
    <p:extLst>
      <p:ext uri="{BB962C8B-B14F-4D97-AF65-F5344CB8AC3E}">
        <p14:creationId xmlns:p14="http://schemas.microsoft.com/office/powerpoint/2010/main" val="3215596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85490" y="134236"/>
            <a:ext cx="10400000" cy="6295238"/>
          </a:xfrm>
          <a:prstGeom prst="rect">
            <a:avLst/>
          </a:prstGeom>
        </p:spPr>
      </p:pic>
    </p:spTree>
    <p:extLst>
      <p:ext uri="{BB962C8B-B14F-4D97-AF65-F5344CB8AC3E}">
        <p14:creationId xmlns:p14="http://schemas.microsoft.com/office/powerpoint/2010/main" val="76146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数据类型</a:t>
            </a:r>
            <a:endParaRPr lang="zh-CN" altLang="en-US" dirty="0"/>
          </a:p>
        </p:txBody>
      </p:sp>
      <p:sp>
        <p:nvSpPr>
          <p:cNvPr id="3" name="内容占位符 2"/>
          <p:cNvSpPr>
            <a:spLocks noGrp="1"/>
          </p:cNvSpPr>
          <p:nvPr>
            <p:ph idx="1"/>
          </p:nvPr>
        </p:nvSpPr>
        <p:spPr>
          <a:xfrm>
            <a:off x="1097279" y="1845733"/>
            <a:ext cx="5259977" cy="4674809"/>
          </a:xfrm>
        </p:spPr>
        <p:txBody>
          <a:bodyPr>
            <a:normAutofit/>
          </a:bodyPr>
          <a:lstStyle/>
          <a:p>
            <a:r>
              <a:rPr lang="zh-CN" altLang="en-US" dirty="0" smtClean="0"/>
              <a:t>什么是数据？</a:t>
            </a:r>
            <a:endParaRPr lang="en-US" altLang="zh-CN" dirty="0" smtClean="0"/>
          </a:p>
          <a:p>
            <a:pPr lvl="1"/>
            <a:r>
              <a:rPr lang="zh-CN" altLang="en-US" dirty="0" smtClean="0"/>
              <a:t>数字对象</a:t>
            </a:r>
            <a:r>
              <a:rPr lang="en-US" altLang="zh-CN" dirty="0" smtClean="0"/>
              <a:t>(data object)</a:t>
            </a:r>
            <a:r>
              <a:rPr lang="zh-CN" altLang="en-US" dirty="0" smtClean="0"/>
              <a:t>和其属性</a:t>
            </a:r>
            <a:r>
              <a:rPr lang="en-US" altLang="zh-CN" dirty="0" smtClean="0"/>
              <a:t>(attribute)</a:t>
            </a:r>
          </a:p>
          <a:p>
            <a:r>
              <a:rPr lang="zh-CN" altLang="en-US" dirty="0" smtClean="0"/>
              <a:t>属性 （</a:t>
            </a:r>
            <a:r>
              <a:rPr lang="en-US" altLang="zh-CN" dirty="0" smtClean="0"/>
              <a:t>attribute</a:t>
            </a:r>
            <a:r>
              <a:rPr lang="zh-CN" altLang="en-US" dirty="0" smtClean="0"/>
              <a:t>）</a:t>
            </a:r>
            <a:endParaRPr lang="en-US" altLang="zh-CN" dirty="0" smtClean="0"/>
          </a:p>
          <a:p>
            <a:pPr lvl="1"/>
            <a:r>
              <a:rPr lang="zh-CN" altLang="en-US" dirty="0" smtClean="0"/>
              <a:t>描述事物的某一性质或者特征</a:t>
            </a:r>
            <a:endParaRPr lang="en-US" altLang="zh-CN" dirty="0" smtClean="0"/>
          </a:p>
          <a:p>
            <a:pPr lvl="1"/>
            <a:r>
              <a:rPr lang="zh-CN" altLang="en-US" dirty="0" smtClean="0"/>
              <a:t>例如：学籍登记表上的性别、生源地；物品的颜色、温度等；</a:t>
            </a:r>
            <a:endParaRPr lang="en-US" altLang="zh-CN" dirty="0" smtClean="0"/>
          </a:p>
          <a:p>
            <a:pPr lvl="1"/>
            <a:r>
              <a:rPr lang="zh-CN" altLang="en-US" u="sng" dirty="0" smtClean="0"/>
              <a:t>属性</a:t>
            </a:r>
            <a:r>
              <a:rPr lang="zh-CN" altLang="en-US" dirty="0" smtClean="0"/>
              <a:t>有时同时也被称为</a:t>
            </a:r>
            <a:r>
              <a:rPr lang="zh-CN" altLang="en-US" b="1" dirty="0" smtClean="0">
                <a:solidFill>
                  <a:srgbClr val="0070C0"/>
                </a:solidFill>
              </a:rPr>
              <a:t>变量</a:t>
            </a:r>
            <a:r>
              <a:rPr lang="zh-CN" altLang="en-US" dirty="0" smtClean="0"/>
              <a:t>、域、或者特征</a:t>
            </a:r>
            <a:endParaRPr lang="en-US" altLang="zh-CN" dirty="0" smtClean="0"/>
          </a:p>
          <a:p>
            <a:r>
              <a:rPr lang="zh-CN" altLang="en-US" dirty="0"/>
              <a:t>对象（</a:t>
            </a:r>
            <a:r>
              <a:rPr lang="en-US" altLang="zh-CN" dirty="0"/>
              <a:t>object</a:t>
            </a:r>
            <a:r>
              <a:rPr lang="zh-CN" altLang="en-US" dirty="0" smtClean="0"/>
              <a:t>）</a:t>
            </a:r>
            <a:endParaRPr lang="en-US" altLang="zh-CN" dirty="0" smtClean="0"/>
          </a:p>
          <a:p>
            <a:pPr lvl="1"/>
            <a:r>
              <a:rPr lang="zh-CN" altLang="en-US" dirty="0" smtClean="0"/>
              <a:t>属性的集合描述了一个对象</a:t>
            </a:r>
            <a:endParaRPr lang="en-US" altLang="zh-CN" dirty="0" smtClean="0"/>
          </a:p>
          <a:p>
            <a:pPr lvl="1"/>
            <a:r>
              <a:rPr lang="zh-CN" altLang="en-US" dirty="0" smtClean="0"/>
              <a:t>对象有时也被称作记录、点、事件、样本等</a:t>
            </a:r>
            <a:endParaRPr lang="en-US" altLang="zh-CN" dirty="0"/>
          </a:p>
          <a:p>
            <a:r>
              <a:rPr lang="zh-CN" altLang="en-US" dirty="0" smtClean="0"/>
              <a:t>数据集</a:t>
            </a:r>
            <a:r>
              <a:rPr lang="en-US" altLang="zh-CN" dirty="0" smtClean="0"/>
              <a:t>(data set)</a:t>
            </a:r>
          </a:p>
          <a:p>
            <a:pPr lvl="1"/>
            <a:r>
              <a:rPr lang="zh-CN" altLang="en-US" dirty="0" smtClean="0"/>
              <a:t>由多个对象及其数据构成的集合</a:t>
            </a:r>
            <a:endParaRPr lang="en-US" altLang="zh-CN" dirty="0" smtClean="0"/>
          </a:p>
          <a:p>
            <a:endParaRPr lang="zh-CN" altLang="en-US" dirty="0"/>
          </a:p>
        </p:txBody>
      </p:sp>
      <p:grpSp>
        <p:nvGrpSpPr>
          <p:cNvPr id="10" name="组合 9"/>
          <p:cNvGrpSpPr/>
          <p:nvPr/>
        </p:nvGrpSpPr>
        <p:grpSpPr>
          <a:xfrm>
            <a:off x="6194742" y="1337971"/>
            <a:ext cx="4929188" cy="4679950"/>
            <a:chOff x="6194742" y="1312334"/>
            <a:chExt cx="4929188" cy="4679950"/>
          </a:xfrm>
        </p:grpSpPr>
        <p:grpSp>
          <p:nvGrpSpPr>
            <p:cNvPr id="4" name="Group 16"/>
            <p:cNvGrpSpPr>
              <a:grpSpLocks/>
            </p:cNvGrpSpPr>
            <p:nvPr/>
          </p:nvGrpSpPr>
          <p:grpSpPr bwMode="auto">
            <a:xfrm>
              <a:off x="7642542" y="1845734"/>
              <a:ext cx="3481388" cy="4146550"/>
              <a:chOff x="3403" y="1104"/>
              <a:chExt cx="2193" cy="2612"/>
            </a:xfrm>
          </p:grpSpPr>
          <p:graphicFrame>
            <p:nvGraphicFramePr>
              <p:cNvPr id="5" name="Object 10"/>
              <p:cNvGraphicFramePr>
                <a:graphicFrameLocks noChangeAspect="1"/>
              </p:cNvGraphicFramePr>
              <p:nvPr>
                <p:extLst>
                  <p:ext uri="{D42A27DB-BD31-4B8C-83A1-F6EECF244321}">
                    <p14:modId xmlns:p14="http://schemas.microsoft.com/office/powerpoint/2010/main" val="1160483892"/>
                  </p:ext>
                </p:extLst>
              </p:nvPr>
            </p:nvGraphicFramePr>
            <p:xfrm>
              <a:off x="3403" y="1378"/>
              <a:ext cx="2193" cy="2338"/>
            </p:xfrm>
            <a:graphic>
              <a:graphicData uri="http://schemas.openxmlformats.org/presentationml/2006/ole">
                <mc:AlternateContent xmlns:mc="http://schemas.openxmlformats.org/markup-compatibility/2006">
                  <mc:Choice xmlns:v="urn:schemas-microsoft-com:vml" Requires="v">
                    <p:oleObj spid="_x0000_s1189" name="Document" r:id="rId3" imgW="5405066" imgH="5778350" progId="Word.Document.8">
                      <p:embed/>
                    </p:oleObj>
                  </mc:Choice>
                  <mc:Fallback>
                    <p:oleObj name="Document" r:id="rId3" imgW="5405066" imgH="5778350" progId="Word.Document.8">
                      <p:embed/>
                      <p:pic>
                        <p:nvPicPr>
                          <p:cNvPr id="0" name=""/>
                          <p:cNvPicPr>
                            <a:picLocks noChangeAspect="1" noChangeArrowheads="1"/>
                          </p:cNvPicPr>
                          <p:nvPr/>
                        </p:nvPicPr>
                        <p:blipFill>
                          <a:blip r:embed="rId4"/>
                          <a:srcRect/>
                          <a:stretch>
                            <a:fillRect/>
                          </a:stretch>
                        </p:blipFill>
                        <p:spPr bwMode="auto">
                          <a:xfrm>
                            <a:off x="3403" y="1378"/>
                            <a:ext cx="2193" cy="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Text Box 14"/>
            <p:cNvSpPr txBox="1">
              <a:spLocks noChangeArrowheads="1"/>
            </p:cNvSpPr>
            <p:nvPr/>
          </p:nvSpPr>
          <p:spPr bwMode="auto">
            <a:xfrm>
              <a:off x="8480742" y="1312334"/>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Attributes</a:t>
              </a:r>
            </a:p>
          </p:txBody>
        </p:sp>
        <p:sp>
          <p:nvSpPr>
            <p:cNvPr id="8" name="AutoShape 15"/>
            <p:cNvSpPr>
              <a:spLocks/>
            </p:cNvSpPr>
            <p:nvPr/>
          </p:nvSpPr>
          <p:spPr bwMode="auto">
            <a:xfrm>
              <a:off x="7261542" y="2760134"/>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7"/>
            <p:cNvSpPr txBox="1">
              <a:spLocks noChangeArrowheads="1"/>
            </p:cNvSpPr>
            <p:nvPr/>
          </p:nvSpPr>
          <p:spPr bwMode="auto">
            <a:xfrm>
              <a:off x="6194742" y="4131734"/>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Objects</a:t>
              </a:r>
            </a:p>
          </p:txBody>
        </p:sp>
      </p:grpSp>
      <p:sp>
        <p:nvSpPr>
          <p:cNvPr id="11" name="椭圆 10"/>
          <p:cNvSpPr/>
          <p:nvPr/>
        </p:nvSpPr>
        <p:spPr>
          <a:xfrm>
            <a:off x="7149101" y="1734846"/>
            <a:ext cx="4305618" cy="4529476"/>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01612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20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500"/>
                                        <p:tgtEl>
                                          <p:spTgt spid="3">
                                            <p:txEl>
                                              <p:pRg st="9" end="9"/>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left)">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788276"/>
            <a:ext cx="10058400" cy="949084"/>
          </a:xfrm>
        </p:spPr>
        <p:txBody>
          <a:bodyPr>
            <a:normAutofit/>
          </a:bodyPr>
          <a:lstStyle/>
          <a:p>
            <a:r>
              <a:rPr lang="zh-CN" altLang="en-US" sz="3600" dirty="0" smtClean="0"/>
              <a:t>属性值的特点</a:t>
            </a:r>
            <a:endParaRPr lang="zh-CN" altLang="en-US" sz="3600" dirty="0"/>
          </a:p>
        </p:txBody>
      </p:sp>
      <p:sp>
        <p:nvSpPr>
          <p:cNvPr id="3" name="内容占位符 2"/>
          <p:cNvSpPr>
            <a:spLocks noGrp="1"/>
          </p:cNvSpPr>
          <p:nvPr>
            <p:ph idx="1"/>
          </p:nvPr>
        </p:nvSpPr>
        <p:spPr>
          <a:xfrm>
            <a:off x="1097280" y="1845734"/>
            <a:ext cx="5229948" cy="4023360"/>
          </a:xfrm>
        </p:spPr>
        <p:txBody>
          <a:bodyPr>
            <a:normAutofit lnSpcReduction="10000"/>
          </a:bodyPr>
          <a:lstStyle/>
          <a:p>
            <a:pPr>
              <a:lnSpc>
                <a:spcPct val="110000"/>
              </a:lnSpc>
            </a:pPr>
            <a:r>
              <a:rPr lang="zh-CN" altLang="en-US" sz="2100" dirty="0"/>
              <a:t>属性（ </a:t>
            </a:r>
            <a:r>
              <a:rPr lang="en-US" altLang="zh-CN" sz="2100" dirty="0"/>
              <a:t>Attribute </a:t>
            </a:r>
            <a:r>
              <a:rPr lang="zh-CN" altLang="en-US" sz="2100" dirty="0"/>
              <a:t>） 是对象的性质或特征</a:t>
            </a:r>
          </a:p>
          <a:p>
            <a:pPr lvl="1">
              <a:lnSpc>
                <a:spcPct val="110000"/>
              </a:lnSpc>
            </a:pPr>
            <a:r>
              <a:rPr lang="zh-CN" altLang="en-US" dirty="0"/>
              <a:t>例</a:t>
            </a:r>
            <a:r>
              <a:rPr lang="en-US" altLang="zh-CN" dirty="0"/>
              <a:t>: </a:t>
            </a:r>
            <a:r>
              <a:rPr lang="zh-CN" altLang="en-US" dirty="0"/>
              <a:t>眼球颜色、温度</a:t>
            </a:r>
            <a:r>
              <a:rPr lang="en-US" altLang="zh-CN" dirty="0"/>
              <a:t>, etc.</a:t>
            </a:r>
          </a:p>
          <a:p>
            <a:pPr>
              <a:lnSpc>
                <a:spcPct val="110000"/>
              </a:lnSpc>
            </a:pPr>
            <a:r>
              <a:rPr lang="zh-CN" altLang="en-US" sz="2100" dirty="0"/>
              <a:t>属性值（</a:t>
            </a:r>
            <a:r>
              <a:rPr lang="en-US" altLang="zh-CN" sz="2100" dirty="0"/>
              <a:t>Attribute values</a:t>
            </a:r>
            <a:r>
              <a:rPr lang="zh-CN" altLang="en-US" sz="2100" dirty="0"/>
              <a:t>） 是赋予属性的数或符号</a:t>
            </a:r>
            <a:endParaRPr lang="en-US" altLang="zh-CN" sz="2100" dirty="0"/>
          </a:p>
          <a:p>
            <a:pPr>
              <a:lnSpc>
                <a:spcPct val="110000"/>
              </a:lnSpc>
            </a:pPr>
            <a:r>
              <a:rPr lang="zh-CN" altLang="en-US" dirty="0" smtClean="0"/>
              <a:t>属性和属性值的对应性特点</a:t>
            </a:r>
            <a:endParaRPr lang="en-US" altLang="zh-CN" dirty="0" smtClean="0"/>
          </a:p>
          <a:p>
            <a:pPr lvl="1">
              <a:lnSpc>
                <a:spcPct val="110000"/>
              </a:lnSpc>
            </a:pPr>
            <a:r>
              <a:rPr lang="zh-CN" altLang="en-US" dirty="0" smtClean="0"/>
              <a:t>同一个属性可以被赋予不同类型的属性值</a:t>
            </a:r>
            <a:endParaRPr lang="en-US" altLang="zh-CN" dirty="0" smtClean="0"/>
          </a:p>
          <a:p>
            <a:pPr marL="384048" lvl="2" indent="0">
              <a:lnSpc>
                <a:spcPct val="110000"/>
              </a:lnSpc>
              <a:buNone/>
            </a:pPr>
            <a:r>
              <a:rPr lang="zh-CN" altLang="en-US" dirty="0" smtClean="0"/>
              <a:t>例如：标注一个水箱的容积，可以用立方米单位也可以用加仑单位</a:t>
            </a:r>
            <a:endParaRPr lang="en-US" altLang="zh-CN" dirty="0" smtClean="0"/>
          </a:p>
          <a:p>
            <a:pPr lvl="1">
              <a:lnSpc>
                <a:spcPct val="110000"/>
              </a:lnSpc>
            </a:pPr>
            <a:r>
              <a:rPr lang="zh-CN" altLang="en-US" dirty="0" smtClean="0"/>
              <a:t>不同的属性也有可能被赋予相同符号的属性值</a:t>
            </a:r>
            <a:endParaRPr lang="en-US" altLang="zh-CN" dirty="0" smtClean="0"/>
          </a:p>
          <a:p>
            <a:pPr marL="384048" lvl="2" indent="0">
              <a:lnSpc>
                <a:spcPct val="110000"/>
              </a:lnSpc>
              <a:buNone/>
            </a:pPr>
            <a:r>
              <a:rPr lang="zh-CN" altLang="en-US" dirty="0" smtClean="0"/>
              <a:t>例如：</a:t>
            </a:r>
            <a:r>
              <a:rPr lang="zh-CN" altLang="en-US" u="sng" dirty="0" smtClean="0"/>
              <a:t>年龄</a:t>
            </a:r>
            <a:r>
              <a:rPr lang="zh-CN" altLang="en-US" dirty="0" smtClean="0"/>
              <a:t>和</a:t>
            </a:r>
            <a:r>
              <a:rPr lang="zh-CN" altLang="en-US" u="sng" dirty="0" smtClean="0"/>
              <a:t>员工</a:t>
            </a:r>
            <a:r>
              <a:rPr lang="zh-CN" altLang="en-US" dirty="0" smtClean="0"/>
              <a:t>编号可能是相同的数字</a:t>
            </a:r>
            <a:endParaRPr lang="en-US" altLang="zh-CN" dirty="0" smtClean="0"/>
          </a:p>
          <a:p>
            <a:pPr marL="384048" lvl="2" indent="0">
              <a:lnSpc>
                <a:spcPct val="110000"/>
              </a:lnSpc>
              <a:buNone/>
            </a:pPr>
            <a:r>
              <a:rPr lang="zh-CN" altLang="en-US" dirty="0" smtClean="0"/>
              <a:t>但是即使数字相同，属性所带有的性质也不同</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1613435044"/>
              </p:ext>
            </p:extLst>
          </p:nvPr>
        </p:nvGraphicFramePr>
        <p:xfrm>
          <a:off x="6488351" y="1737360"/>
          <a:ext cx="5276930" cy="4189181"/>
        </p:xfrm>
        <a:graphic>
          <a:graphicData uri="http://schemas.openxmlformats.org/presentationml/2006/ole">
            <mc:AlternateContent xmlns:mc="http://schemas.openxmlformats.org/markup-compatibility/2006">
              <mc:Choice xmlns:v="urn:schemas-microsoft-com:vml" Requires="v">
                <p:oleObj spid="_x0000_s8236" name="VISIO" r:id="rId3" imgW="5590440" imgH="4438440" progId="Visio.Drawing.6">
                  <p:embed/>
                </p:oleObj>
              </mc:Choice>
              <mc:Fallback>
                <p:oleObj name="VISIO" r:id="rId3" imgW="5590440" imgH="4438440" progId="Visio.Drawing.6">
                  <p:embed/>
                  <p:pic>
                    <p:nvPicPr>
                      <p:cNvPr id="864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351" y="1737360"/>
                        <a:ext cx="5276930" cy="418918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18955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0" y="286603"/>
            <a:ext cx="11995525"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1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属性值类型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属性值被赋予某一个属性的数字或者符号</a:t>
            </a:r>
            <a:endParaRPr lang="en-US" altLang="zh-CN" dirty="0" smtClean="0"/>
          </a:p>
          <a:p>
            <a:r>
              <a:rPr lang="zh-CN" altLang="en-US" dirty="0" smtClean="0"/>
              <a:t>标称属性 </a:t>
            </a:r>
            <a:r>
              <a:rPr lang="en-US" altLang="zh-CN" dirty="0" smtClean="0"/>
              <a:t>Nominal</a:t>
            </a:r>
          </a:p>
          <a:p>
            <a:pPr lvl="1"/>
            <a:r>
              <a:rPr lang="zh-CN" altLang="en-US" dirty="0" smtClean="0"/>
              <a:t>例如：身份证号码，头发颜色，邮政编码</a:t>
            </a:r>
            <a:endParaRPr lang="en-US" altLang="zh-CN" dirty="0" smtClean="0"/>
          </a:p>
          <a:p>
            <a:r>
              <a:rPr lang="zh-CN" altLang="en-US" dirty="0" smtClean="0"/>
              <a:t>序数属性</a:t>
            </a:r>
            <a:r>
              <a:rPr lang="en-US" altLang="zh-CN" dirty="0" smtClean="0"/>
              <a:t>Ordinal</a:t>
            </a:r>
          </a:p>
          <a:p>
            <a:pPr lvl="1"/>
            <a:r>
              <a:rPr lang="zh-CN" altLang="en-US" dirty="0" smtClean="0"/>
              <a:t>例如：等级，年级，饮料｛中杯，大杯，超大杯｝</a:t>
            </a:r>
            <a:endParaRPr lang="en-US" altLang="zh-CN" dirty="0" smtClean="0"/>
          </a:p>
          <a:p>
            <a:r>
              <a:rPr lang="zh-CN" altLang="en-US" dirty="0" smtClean="0"/>
              <a:t>区间属性</a:t>
            </a:r>
            <a:endParaRPr lang="en-US" altLang="zh-CN" dirty="0" smtClean="0"/>
          </a:p>
          <a:p>
            <a:pPr lvl="1"/>
            <a:r>
              <a:rPr lang="zh-CN" altLang="en-US" dirty="0" smtClean="0"/>
              <a:t>例如： 日期间隔， 温度区间</a:t>
            </a:r>
            <a:endParaRPr lang="en-US" altLang="zh-CN" dirty="0" smtClean="0"/>
          </a:p>
          <a:p>
            <a:r>
              <a:rPr lang="zh-CN" altLang="en-US" dirty="0" smtClean="0"/>
              <a:t>比率属性</a:t>
            </a:r>
            <a:endParaRPr lang="en-US" altLang="zh-CN" dirty="0" smtClean="0"/>
          </a:p>
          <a:p>
            <a:pPr lvl="1"/>
            <a:r>
              <a:rPr lang="zh-CN" altLang="en-US" dirty="0" smtClean="0"/>
              <a:t>例如：温度，长度，时间</a:t>
            </a:r>
            <a:endParaRPr lang="en-US" altLang="zh-CN" dirty="0" smtClean="0"/>
          </a:p>
          <a:p>
            <a:pPr lvl="1"/>
            <a:endParaRPr lang="zh-CN" altLang="en-US" dirty="0"/>
          </a:p>
        </p:txBody>
      </p:sp>
    </p:spTree>
    <p:extLst>
      <p:ext uri="{BB962C8B-B14F-4D97-AF65-F5344CB8AC3E}">
        <p14:creationId xmlns:p14="http://schemas.microsoft.com/office/powerpoint/2010/main" val="3076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5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up)">
                                      <p:cBhvr>
                                        <p:cTn id="36" dur="500"/>
                                        <p:tgtEl>
                                          <p:spTgt spid="3">
                                            <p:txEl>
                                              <p:pRg st="7" end="7"/>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up)">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属性值的性质</a:t>
            </a:r>
            <a:endParaRPr lang="zh-CN" altLang="en-US" sz="4000" dirty="0"/>
          </a:p>
        </p:txBody>
      </p:sp>
      <p:sp>
        <p:nvSpPr>
          <p:cNvPr id="3" name="内容占位符 2"/>
          <p:cNvSpPr>
            <a:spLocks noGrp="1"/>
          </p:cNvSpPr>
          <p:nvPr>
            <p:ph idx="1"/>
          </p:nvPr>
        </p:nvSpPr>
        <p:spPr>
          <a:xfrm>
            <a:off x="1097280" y="1845734"/>
            <a:ext cx="10058400" cy="3572933"/>
          </a:xfrm>
        </p:spPr>
        <p:txBody>
          <a:bodyPr/>
          <a:lstStyle/>
          <a:p>
            <a:r>
              <a:rPr lang="zh-CN" altLang="en-US" dirty="0" smtClean="0"/>
              <a:t>属性值的类型决定了它的一些性质</a:t>
            </a:r>
            <a:endParaRPr lang="en-US" altLang="zh-CN" dirty="0" smtClean="0"/>
          </a:p>
          <a:p>
            <a:pPr lvl="1"/>
            <a:r>
              <a:rPr lang="zh-CN" altLang="en-US" dirty="0" smtClean="0"/>
              <a:t>相等性 </a:t>
            </a:r>
            <a:r>
              <a:rPr lang="en-US" altLang="zh-CN" dirty="0" smtClean="0"/>
              <a:t>	</a:t>
            </a:r>
            <a:r>
              <a:rPr lang="en-US" altLang="zh-CN" dirty="0" smtClean="0">
                <a:ea typeface="SimSun" panose="02010600030101010101" pitchFamily="2" charset="-122"/>
              </a:rPr>
              <a:t>=  </a:t>
            </a:r>
            <a:r>
              <a:rPr lang="en-US" altLang="zh-CN" dirty="0">
                <a:ea typeface="SimSun" panose="02010600030101010101" pitchFamily="2" charset="-122"/>
                <a:sym typeface="Symbol" panose="05050102010706020507" pitchFamily="18" charset="2"/>
              </a:rPr>
              <a:t></a:t>
            </a:r>
            <a:endParaRPr lang="en-US" altLang="zh-CN" dirty="0" smtClean="0"/>
          </a:p>
          <a:p>
            <a:pPr lvl="1"/>
            <a:r>
              <a:rPr lang="zh-CN" altLang="en-US" dirty="0" smtClean="0"/>
              <a:t>顺序性</a:t>
            </a:r>
            <a:r>
              <a:rPr lang="en-US" altLang="zh-CN" dirty="0" smtClean="0"/>
              <a:t>	</a:t>
            </a:r>
            <a:r>
              <a:rPr lang="en-US" altLang="zh-CN" dirty="0">
                <a:ea typeface="SimSun" panose="02010600030101010101" pitchFamily="2" charset="-122"/>
              </a:rPr>
              <a:t> &lt;  &gt;</a:t>
            </a:r>
            <a:endParaRPr lang="en-US" altLang="zh-CN" dirty="0" smtClean="0"/>
          </a:p>
          <a:p>
            <a:pPr lvl="1"/>
            <a:r>
              <a:rPr lang="zh-CN" altLang="en-US" dirty="0" smtClean="0"/>
              <a:t>可加减性</a:t>
            </a:r>
            <a:r>
              <a:rPr lang="en-US" altLang="zh-CN" dirty="0" smtClean="0"/>
              <a:t>	</a:t>
            </a:r>
            <a:r>
              <a:rPr lang="en-US" altLang="zh-CN" dirty="0">
                <a:ea typeface="SimSun" panose="02010600030101010101" pitchFamily="2" charset="-122"/>
              </a:rPr>
              <a:t> +  - </a:t>
            </a:r>
            <a:endParaRPr lang="en-US" altLang="zh-CN" dirty="0" smtClean="0"/>
          </a:p>
          <a:p>
            <a:pPr lvl="1"/>
            <a:r>
              <a:rPr lang="zh-CN" altLang="en-US" dirty="0" smtClean="0"/>
              <a:t>可乘除性</a:t>
            </a:r>
            <a:r>
              <a:rPr lang="en-US" altLang="zh-CN" dirty="0" smtClean="0"/>
              <a:t>	</a:t>
            </a:r>
            <a:r>
              <a:rPr lang="en-US" altLang="zh-CN" dirty="0">
                <a:ea typeface="SimSun" panose="02010600030101010101" pitchFamily="2" charset="-122"/>
              </a:rPr>
              <a:t> * </a:t>
            </a:r>
            <a:r>
              <a:rPr lang="en-US" altLang="zh-CN" dirty="0" smtClean="0">
                <a:ea typeface="SimSun" panose="02010600030101010101" pitchFamily="2" charset="-122"/>
              </a:rPr>
              <a:t>/</a:t>
            </a:r>
          </a:p>
          <a:p>
            <a:pPr lvl="1"/>
            <a:endParaRPr lang="en-US" altLang="zh-CN" dirty="0">
              <a:ea typeface="SimSun" panose="02010600030101010101" pitchFamily="2" charset="-122"/>
            </a:endParaRPr>
          </a:p>
          <a:p>
            <a:pPr lvl="1"/>
            <a:r>
              <a:rPr lang="zh-CN" altLang="en-US" dirty="0" smtClean="0"/>
              <a:t>标称属性：相等</a:t>
            </a:r>
            <a:endParaRPr lang="en-US" altLang="zh-CN" dirty="0" smtClean="0"/>
          </a:p>
          <a:p>
            <a:pPr lvl="1"/>
            <a:r>
              <a:rPr lang="zh-CN" altLang="en-US" dirty="0" smtClean="0"/>
              <a:t>有序属性：相等、顺序</a:t>
            </a:r>
            <a:endParaRPr lang="en-US" altLang="zh-CN" dirty="0" smtClean="0"/>
          </a:p>
          <a:p>
            <a:pPr lvl="1"/>
            <a:r>
              <a:rPr lang="zh-CN" altLang="en-US" dirty="0" smtClean="0"/>
              <a:t>区间数值属性：相等、顺序、加减</a:t>
            </a:r>
            <a:endParaRPr lang="en-US" altLang="zh-CN" dirty="0" smtClean="0"/>
          </a:p>
          <a:p>
            <a:pPr lvl="1"/>
            <a:r>
              <a:rPr lang="zh-CN" altLang="en-US" dirty="0" smtClean="0"/>
              <a:t>比例数属性：所有属性</a:t>
            </a:r>
            <a:endParaRPr lang="zh-CN" altLang="en-US" dirty="0"/>
          </a:p>
        </p:txBody>
      </p:sp>
      <p:sp>
        <p:nvSpPr>
          <p:cNvPr id="4" name="内容占位符 2"/>
          <p:cNvSpPr txBox="1">
            <a:spLocks/>
          </p:cNvSpPr>
          <p:nvPr/>
        </p:nvSpPr>
        <p:spPr>
          <a:xfrm>
            <a:off x="5936699" y="2160055"/>
            <a:ext cx="3293565" cy="160969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zh-CN" altLang="en-US" dirty="0" smtClean="0"/>
              <a:t>标称属性 </a:t>
            </a:r>
            <a:endParaRPr lang="en-US" altLang="zh-CN" dirty="0" smtClean="0"/>
          </a:p>
          <a:p>
            <a:pPr lvl="1"/>
            <a:r>
              <a:rPr lang="zh-CN" altLang="en-US" dirty="0" smtClean="0"/>
              <a:t>序数属性</a:t>
            </a:r>
            <a:endParaRPr lang="en-US" altLang="zh-CN" dirty="0" smtClean="0"/>
          </a:p>
          <a:p>
            <a:pPr lvl="1"/>
            <a:r>
              <a:rPr lang="zh-CN" altLang="en-US" dirty="0" smtClean="0"/>
              <a:t>区间属性</a:t>
            </a:r>
            <a:endParaRPr lang="en-US" altLang="zh-CN" dirty="0" smtClean="0"/>
          </a:p>
          <a:p>
            <a:pPr lvl="1"/>
            <a:r>
              <a:rPr lang="zh-CN" altLang="en-US" dirty="0" smtClean="0"/>
              <a:t>比率属性</a:t>
            </a:r>
            <a:endParaRPr lang="en-US" altLang="zh-CN" dirty="0" smtClean="0"/>
          </a:p>
          <a:p>
            <a:pPr lvl="1"/>
            <a:endParaRPr lang="zh-CN" altLang="en-US" dirty="0"/>
          </a:p>
        </p:txBody>
      </p:sp>
    </p:spTree>
    <p:extLst>
      <p:ext uri="{BB962C8B-B14F-4D97-AF65-F5344CB8AC3E}">
        <p14:creationId xmlns:p14="http://schemas.microsoft.com/office/powerpoint/2010/main" val="8612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属性类型的性质</a:t>
            </a:r>
            <a:endParaRPr lang="zh-CN" altLang="en-US" sz="4000" dirty="0"/>
          </a:p>
        </p:txBody>
      </p:sp>
      <p:graphicFrame>
        <p:nvGraphicFramePr>
          <p:cNvPr id="4" name="Group 167"/>
          <p:cNvGraphicFramePr>
            <a:graphicFrameLocks noGrp="1"/>
          </p:cNvGraphicFramePr>
          <p:nvPr>
            <p:extLst>
              <p:ext uri="{D42A27DB-BD31-4B8C-83A1-F6EECF244321}">
                <p14:modId xmlns:p14="http://schemas.microsoft.com/office/powerpoint/2010/main" val="2266466104"/>
              </p:ext>
            </p:extLst>
          </p:nvPr>
        </p:nvGraphicFramePr>
        <p:xfrm>
          <a:off x="1828800" y="1737360"/>
          <a:ext cx="8440159" cy="3933329"/>
        </p:xfrm>
        <a:graphic>
          <a:graphicData uri="http://schemas.openxmlformats.org/drawingml/2006/table">
            <a:tbl>
              <a:tblPr/>
              <a:tblGrid>
                <a:gridCol w="977282">
                  <a:extLst>
                    <a:ext uri="{9D8B030D-6E8A-4147-A177-3AD203B41FA5}">
                      <a16:colId xmlns:a16="http://schemas.microsoft.com/office/drawing/2014/main" val="3069744055"/>
                    </a:ext>
                  </a:extLst>
                </a:gridCol>
                <a:gridCol w="653756">
                  <a:extLst>
                    <a:ext uri="{9D8B030D-6E8A-4147-A177-3AD203B41FA5}">
                      <a16:colId xmlns:a16="http://schemas.microsoft.com/office/drawing/2014/main" val="3935272144"/>
                    </a:ext>
                  </a:extLst>
                </a:gridCol>
                <a:gridCol w="2485949">
                  <a:extLst>
                    <a:ext uri="{9D8B030D-6E8A-4147-A177-3AD203B41FA5}">
                      <a16:colId xmlns:a16="http://schemas.microsoft.com/office/drawing/2014/main" val="529662662"/>
                    </a:ext>
                  </a:extLst>
                </a:gridCol>
                <a:gridCol w="2053465">
                  <a:extLst>
                    <a:ext uri="{9D8B030D-6E8A-4147-A177-3AD203B41FA5}">
                      <a16:colId xmlns:a16="http://schemas.microsoft.com/office/drawing/2014/main" val="2126023839"/>
                    </a:ext>
                  </a:extLst>
                </a:gridCol>
                <a:gridCol w="2269707">
                  <a:extLst>
                    <a:ext uri="{9D8B030D-6E8A-4147-A177-3AD203B41FA5}">
                      <a16:colId xmlns:a16="http://schemas.microsoft.com/office/drawing/2014/main" val="1791396799"/>
                    </a:ext>
                  </a:extLst>
                </a:gridCol>
              </a:tblGrid>
              <a:tr h="379169">
                <a:tc gridSpan="2">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属性类型</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描</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述</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例</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子</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操</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作</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51665482"/>
                  </a:ext>
                </a:extLst>
              </a:tr>
              <a:tr h="99886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标称属性的值仅仅只是不同的名字，即标称值只提供足够的信息以区分对象</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邮政编码、雇员</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ID</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号、眼球颜色、性别</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众数、熵、列联相关、</a:t>
                      </a:r>
                      <a:r>
                        <a:rPr kumimoji="1" lang="zh-CN" altLang="en-US"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1400" b="1" i="0" u="none" strike="noStrike" cap="none" normalizeH="0" baseline="30000" smtClean="0">
                          <a:ln>
                            <a:noFill/>
                          </a:ln>
                          <a:solidFill>
                            <a:schemeClr val="tx1"/>
                          </a:solidFill>
                          <a:effectLst/>
                          <a:latin typeface="Tahoma" panose="020B0604030504040204" pitchFamily="34" charset="0"/>
                          <a:ea typeface="宋体" panose="02010600030101010101" pitchFamily="2" charset="-122"/>
                        </a:rPr>
                        <a:t>2</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03578255"/>
                  </a:ext>
                </a:extLst>
              </a:tr>
              <a:tr h="769695">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序数属性的值提供足够的信息确定对象的序</a:t>
                      </a:r>
                      <a:endParaRPr kumimoji="1" lang="zh-CN" altLang="en-US"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&lt;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&gt;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矿石硬度、</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好，较好，最好</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、成绩、街道号码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中值、百分位、秩相关、游程检验、符号检验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3161279"/>
                  </a:ext>
                </a:extLst>
              </a:tr>
              <a:tr h="99719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对于区间属性，值之间的差是有意义的，即存在测量单位</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日历日期、摄氏或华氏温度</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均值、标准差、皮尔逊相关、</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和</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25097526"/>
                  </a:ext>
                </a:extLst>
              </a:tr>
              <a:tr h="788403">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对于比率变量，差和比率都是有意义的</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绝对温度、货币量、计数、年龄、质量、长度、电流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几何平均、调和平均、百分比变差</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73094164"/>
                  </a:ext>
                </a:extLst>
              </a:tr>
            </a:tbl>
          </a:graphicData>
        </a:graphic>
      </p:graphicFrame>
      <p:sp>
        <p:nvSpPr>
          <p:cNvPr id="5" name="Text Box 163"/>
          <p:cNvSpPr txBox="1">
            <a:spLocks noChangeArrowheads="1"/>
          </p:cNvSpPr>
          <p:nvPr/>
        </p:nvSpPr>
        <p:spPr bwMode="auto">
          <a:xfrm>
            <a:off x="1931166" y="2715945"/>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分类的</a:t>
            </a:r>
          </a:p>
          <a:p>
            <a:pPr>
              <a:spcBef>
                <a:spcPct val="50000"/>
              </a:spcBef>
            </a:pPr>
            <a:r>
              <a:rPr lang="en-US" altLang="zh-CN" sz="1400" b="1" dirty="0"/>
              <a:t>(</a:t>
            </a:r>
            <a:r>
              <a:rPr lang="zh-CN" altLang="en-US" sz="1400" b="1" dirty="0"/>
              <a:t>定性的</a:t>
            </a:r>
            <a:r>
              <a:rPr lang="en-US" altLang="zh-CN" sz="1400" b="1" dirty="0"/>
              <a:t>)</a:t>
            </a:r>
          </a:p>
        </p:txBody>
      </p:sp>
      <p:sp>
        <p:nvSpPr>
          <p:cNvPr id="6" name="Text Box 164"/>
          <p:cNvSpPr txBox="1">
            <a:spLocks noChangeArrowheads="1"/>
          </p:cNvSpPr>
          <p:nvPr/>
        </p:nvSpPr>
        <p:spPr bwMode="auto">
          <a:xfrm>
            <a:off x="1931166" y="4371707"/>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数值的</a:t>
            </a:r>
          </a:p>
          <a:p>
            <a:pPr>
              <a:spcBef>
                <a:spcPct val="50000"/>
              </a:spcBef>
            </a:pPr>
            <a:r>
              <a:rPr lang="en-US" altLang="zh-CN" sz="1400" b="1" dirty="0"/>
              <a:t>(</a:t>
            </a:r>
            <a:r>
              <a:rPr lang="zh-CN" altLang="en-US" sz="1400" b="1" dirty="0"/>
              <a:t>定量的</a:t>
            </a:r>
            <a:r>
              <a:rPr lang="en-US" altLang="zh-CN" sz="1400" b="1" dirty="0"/>
              <a:t>)</a:t>
            </a:r>
          </a:p>
        </p:txBody>
      </p:sp>
      <p:sp>
        <p:nvSpPr>
          <p:cNvPr id="7" name="Text Box 165"/>
          <p:cNvSpPr txBox="1">
            <a:spLocks noChangeArrowheads="1"/>
          </p:cNvSpPr>
          <p:nvPr/>
        </p:nvSpPr>
        <p:spPr bwMode="auto">
          <a:xfrm>
            <a:off x="2976617" y="244181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标称</a:t>
            </a:r>
          </a:p>
        </p:txBody>
      </p:sp>
      <p:sp>
        <p:nvSpPr>
          <p:cNvPr id="8" name="Text Box 166"/>
          <p:cNvSpPr txBox="1">
            <a:spLocks noChangeArrowheads="1"/>
          </p:cNvSpPr>
          <p:nvPr/>
        </p:nvSpPr>
        <p:spPr bwMode="auto">
          <a:xfrm>
            <a:off x="2977493" y="3290433"/>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序数</a:t>
            </a:r>
          </a:p>
        </p:txBody>
      </p:sp>
      <p:sp>
        <p:nvSpPr>
          <p:cNvPr id="9" name="Text Box 168"/>
          <p:cNvSpPr txBox="1">
            <a:spLocks noChangeArrowheads="1"/>
          </p:cNvSpPr>
          <p:nvPr/>
        </p:nvSpPr>
        <p:spPr bwMode="auto">
          <a:xfrm>
            <a:off x="2990588" y="411009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区间</a:t>
            </a:r>
          </a:p>
        </p:txBody>
      </p:sp>
      <p:sp>
        <p:nvSpPr>
          <p:cNvPr id="10" name="Text Box 169"/>
          <p:cNvSpPr txBox="1">
            <a:spLocks noChangeArrowheads="1"/>
          </p:cNvSpPr>
          <p:nvPr/>
        </p:nvSpPr>
        <p:spPr bwMode="auto">
          <a:xfrm>
            <a:off x="2976617" y="5002649"/>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比率</a:t>
            </a:r>
          </a:p>
        </p:txBody>
      </p:sp>
    </p:spTree>
    <p:extLst>
      <p:ext uri="{BB962C8B-B14F-4D97-AF65-F5344CB8AC3E}">
        <p14:creationId xmlns:p14="http://schemas.microsoft.com/office/powerpoint/2010/main" val="356531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smtClean="0"/>
              <a:t>Pang-Ning Tan, Michael Steinbach, </a:t>
            </a:r>
            <a:r>
              <a:rPr lang="en-US" altLang="zh-CN" dirty="0" err="1" smtClean="0"/>
              <a:t>Vipin</a:t>
            </a:r>
            <a:r>
              <a:rPr lang="en-US" altLang="zh-CN" dirty="0"/>
              <a:t> </a:t>
            </a:r>
            <a:r>
              <a:rPr lang="en-US" altLang="zh-CN" dirty="0" smtClean="0"/>
              <a:t>Kumar. Introduction To Data Ming</a:t>
            </a:r>
          </a:p>
          <a:p>
            <a:pPr marL="0" indent="0">
              <a:buNone/>
            </a:pPr>
            <a:r>
              <a:rPr lang="en-US" altLang="zh-CN" dirty="0">
                <a:hlinkClick r:id="rId2"/>
              </a:rPr>
              <a:t>http://www-users.cs.umn.edu/~</a:t>
            </a:r>
            <a:r>
              <a:rPr lang="en-US" altLang="zh-CN" dirty="0" smtClean="0">
                <a:hlinkClick r:id="rId2"/>
              </a:rPr>
              <a:t>kumar/dmbook/index.php</a:t>
            </a:r>
            <a:endParaRPr lang="en-US" altLang="zh-CN" dirty="0" smtClean="0"/>
          </a:p>
          <a:p>
            <a:pPr marL="91440" lvl="1" indent="-91440">
              <a:spcBef>
                <a:spcPts val="1200"/>
              </a:spcBef>
              <a:spcAft>
                <a:spcPts val="200"/>
              </a:spcAft>
              <a:buClr>
                <a:srgbClr val="7030A0"/>
              </a:buClr>
              <a:buSzPct val="100000"/>
              <a:buFont typeface="Wingdings" panose="05000000000000000000" pitchFamily="2" charset="2"/>
              <a:buChar char="l"/>
            </a:pPr>
            <a:r>
              <a:rPr lang="zh-CN" altLang="en-US" sz="2000" dirty="0" smtClean="0">
                <a:ea typeface="SimSun" panose="02010600030101010101" pitchFamily="2" charset="-122"/>
              </a:rPr>
              <a:t>在线</a:t>
            </a:r>
            <a:r>
              <a:rPr lang="zh-CN" altLang="en-US" sz="2000" dirty="0">
                <a:ea typeface="SimSun" panose="02010600030101010101" pitchFamily="2" charset="-122"/>
              </a:rPr>
              <a:t>电子书</a:t>
            </a:r>
            <a:r>
              <a:rPr lang="en-US" altLang="zh-CN" sz="2000" dirty="0">
                <a:ea typeface="SimSun" panose="02010600030101010101" pitchFamily="2" charset="-122"/>
              </a:rPr>
              <a:t>,NIST Engineering Statistics Handbook</a:t>
            </a:r>
          </a:p>
          <a:p>
            <a:pPr marL="0" lvl="3" indent="0">
              <a:spcBef>
                <a:spcPts val="1200"/>
              </a:spcBef>
              <a:spcAft>
                <a:spcPts val="200"/>
              </a:spcAft>
              <a:buClr>
                <a:srgbClr val="7030A0"/>
              </a:buClr>
              <a:buSzPct val="100000"/>
              <a:buNone/>
            </a:pPr>
            <a:r>
              <a:rPr lang="en-US" altLang="zh-CN" sz="2000" dirty="0">
                <a:solidFill>
                  <a:srgbClr val="002060"/>
                </a:solidFill>
                <a:ea typeface="SimSun" panose="02010600030101010101" pitchFamily="2" charset="-122"/>
                <a:hlinkClick r:id="rId3"/>
              </a:rPr>
              <a:t>http://www.itl.nist.gov/div898/handbook/index.htm</a:t>
            </a:r>
            <a:endParaRPr lang="en-US" altLang="zh-CN" sz="2000" dirty="0">
              <a:solidFill>
                <a:srgbClr val="002060"/>
              </a:solidFill>
              <a:ea typeface="SimSun" panose="02010600030101010101" pitchFamily="2" charset="-122"/>
            </a:endParaRPr>
          </a:p>
          <a:p>
            <a:r>
              <a:rPr lang="en-US" altLang="zh-CN" dirty="0">
                <a:hlinkClick r:id="rId4"/>
              </a:rPr>
              <a:t>https://en.wikibooks.org/</a:t>
            </a:r>
            <a:r>
              <a:rPr lang="en-US" altLang="zh-CN" dirty="0"/>
              <a:t>   </a:t>
            </a:r>
            <a:r>
              <a:rPr lang="en-US" altLang="zh-CN" b="1" dirty="0"/>
              <a:t>Statistics</a:t>
            </a:r>
            <a:r>
              <a:rPr lang="zh-CN" altLang="en-US" b="1" dirty="0"/>
              <a:t>条目 </a:t>
            </a:r>
            <a:endParaRPr lang="en-US" altLang="zh-CN" dirty="0"/>
          </a:p>
          <a:p>
            <a:r>
              <a:rPr lang="zh-CN" altLang="en-US" dirty="0" smtClean="0"/>
              <a:t>刘思峰</a:t>
            </a:r>
            <a:r>
              <a:rPr lang="en-US" altLang="zh-CN" dirty="0" smtClean="0"/>
              <a:t>,</a:t>
            </a:r>
            <a:r>
              <a:rPr lang="zh-CN" altLang="en-US" dirty="0" smtClean="0"/>
              <a:t>菅丽荣</a:t>
            </a:r>
            <a:r>
              <a:rPr lang="en-US" altLang="zh-CN" dirty="0" smtClean="0"/>
              <a:t>,</a:t>
            </a:r>
            <a:r>
              <a:rPr lang="zh-CN" altLang="en-US" dirty="0" smtClean="0"/>
              <a:t>米传民</a:t>
            </a:r>
            <a:r>
              <a:rPr lang="en-US" altLang="zh-CN" dirty="0" smtClean="0"/>
              <a:t>.</a:t>
            </a:r>
            <a:r>
              <a:rPr lang="zh-CN" altLang="en-US" dirty="0" smtClean="0"/>
              <a:t>管理预测与决策方法</a:t>
            </a:r>
            <a:r>
              <a:rPr lang="en-US" altLang="zh-CN" dirty="0" smtClean="0"/>
              <a:t>[M].</a:t>
            </a:r>
            <a:r>
              <a:rPr lang="zh-CN" altLang="en-US" dirty="0" smtClean="0"/>
              <a:t>科学出版社</a:t>
            </a:r>
            <a:endParaRPr lang="en-US" altLang="zh-CN" dirty="0"/>
          </a:p>
          <a:p>
            <a:r>
              <a:rPr lang="zh-CN" altLang="en-US" dirty="0" smtClean="0"/>
              <a:t>刘思峰</a:t>
            </a:r>
            <a:r>
              <a:rPr lang="en-US" altLang="zh-CN" dirty="0" smtClean="0"/>
              <a:t>,</a:t>
            </a:r>
            <a:r>
              <a:rPr lang="zh-CN" altLang="en-US" dirty="0" smtClean="0"/>
              <a:t>吴和成</a:t>
            </a:r>
            <a:r>
              <a:rPr lang="en-US" altLang="zh-CN" dirty="0" smtClean="0"/>
              <a:t>,</a:t>
            </a:r>
            <a:r>
              <a:rPr lang="zh-CN" altLang="en-US" dirty="0" smtClean="0"/>
              <a:t>菅李荣</a:t>
            </a:r>
            <a:r>
              <a:rPr lang="en-US" altLang="zh-CN" dirty="0" smtClean="0"/>
              <a:t>.</a:t>
            </a:r>
            <a:r>
              <a:rPr lang="zh-CN" altLang="en-US" dirty="0" smtClean="0"/>
              <a:t>应用统计学</a:t>
            </a:r>
            <a:r>
              <a:rPr lang="en-US" altLang="zh-CN" dirty="0" smtClean="0"/>
              <a:t>[M].</a:t>
            </a:r>
            <a:r>
              <a:rPr lang="zh-CN" altLang="en-US" dirty="0" smtClean="0"/>
              <a:t>高等教育出版社</a:t>
            </a:r>
            <a:endParaRPr lang="en-US" altLang="zh-CN" dirty="0" smtClean="0"/>
          </a:p>
          <a:p>
            <a:r>
              <a:rPr lang="zh-CN" altLang="en-US" dirty="0" smtClean="0"/>
              <a:t>范金城</a:t>
            </a:r>
            <a:r>
              <a:rPr lang="en-US" altLang="zh-CN" dirty="0" smtClean="0"/>
              <a:t>,</a:t>
            </a:r>
            <a:r>
              <a:rPr lang="zh-CN" altLang="en-US" dirty="0" smtClean="0"/>
              <a:t>梅长林</a:t>
            </a:r>
            <a:r>
              <a:rPr lang="en-US" altLang="zh-CN" dirty="0" smtClean="0"/>
              <a:t>.</a:t>
            </a:r>
            <a:r>
              <a:rPr lang="zh-CN" altLang="en-US" dirty="0" smtClean="0"/>
              <a:t>数据分析</a:t>
            </a:r>
            <a:r>
              <a:rPr lang="en-US" altLang="zh-CN" dirty="0" smtClean="0"/>
              <a:t>[M].</a:t>
            </a:r>
            <a:r>
              <a:rPr lang="zh-CN" altLang="en-US" dirty="0" smtClean="0"/>
              <a:t>科学出版社</a:t>
            </a:r>
            <a:r>
              <a:rPr lang="en-US" altLang="zh-CN" dirty="0" smtClean="0"/>
              <a:t>, 2002</a:t>
            </a:r>
            <a:r>
              <a:rPr lang="zh-CN" altLang="en-US" dirty="0" smtClean="0"/>
              <a:t>年版</a:t>
            </a:r>
            <a:r>
              <a:rPr lang="en-US" altLang="zh-CN" dirty="0" smtClean="0"/>
              <a:t>/2006</a:t>
            </a:r>
            <a:r>
              <a:rPr lang="zh-CN" altLang="en-US" dirty="0" smtClean="0"/>
              <a:t>年版</a:t>
            </a:r>
            <a:endParaRPr lang="en-US" altLang="zh-CN" dirty="0" smtClean="0"/>
          </a:p>
          <a:p>
            <a:r>
              <a:rPr lang="zh-CN" altLang="en-US" dirty="0" smtClean="0"/>
              <a:t>施锡辁，范正绮</a:t>
            </a:r>
            <a:r>
              <a:rPr lang="en-US" altLang="zh-CN" dirty="0" smtClean="0"/>
              <a:t>.</a:t>
            </a:r>
            <a:r>
              <a:rPr lang="zh-CN" altLang="en-US" dirty="0" smtClean="0"/>
              <a:t>数据分析与统计建模</a:t>
            </a:r>
            <a:r>
              <a:rPr lang="en-US" altLang="zh-CN" dirty="0" smtClean="0"/>
              <a:t>[M]. </a:t>
            </a:r>
            <a:r>
              <a:rPr lang="zh-CN" altLang="en-US" dirty="0" smtClean="0"/>
              <a:t>上海人民出版社</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5746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属性值的性质</a:t>
            </a:r>
            <a:endParaRPr lang="zh-CN" altLang="en-US" dirty="0"/>
          </a:p>
        </p:txBody>
      </p:sp>
      <p:sp>
        <p:nvSpPr>
          <p:cNvPr id="3" name="内容占位符 2"/>
          <p:cNvSpPr>
            <a:spLocks noGrp="1"/>
          </p:cNvSpPr>
          <p:nvPr>
            <p:ph idx="1"/>
          </p:nvPr>
        </p:nvSpPr>
        <p:spPr/>
        <p:txBody>
          <a:bodyPr/>
          <a:lstStyle/>
          <a:p>
            <a:r>
              <a:rPr lang="zh-CN" altLang="en-US" dirty="0"/>
              <a:t>离散属性</a:t>
            </a:r>
            <a:r>
              <a:rPr lang="en-US" altLang="zh-CN" dirty="0"/>
              <a:t>(Discrete Attribute)</a:t>
            </a:r>
          </a:p>
          <a:p>
            <a:pPr lvl="1"/>
            <a:r>
              <a:rPr lang="zh-CN" altLang="en-US" dirty="0"/>
              <a:t>有限或无限可数 </a:t>
            </a:r>
            <a:r>
              <a:rPr lang="en-US" altLang="zh-CN" dirty="0"/>
              <a:t>(countable infinite )</a:t>
            </a:r>
            <a:r>
              <a:rPr lang="zh-CN" altLang="en-US" dirty="0"/>
              <a:t>个值</a:t>
            </a:r>
          </a:p>
          <a:p>
            <a:pPr lvl="1"/>
            <a:r>
              <a:rPr lang="zh-CN" altLang="en-US" dirty="0"/>
              <a:t>例</a:t>
            </a:r>
            <a:r>
              <a:rPr lang="en-US" altLang="zh-CN" dirty="0"/>
              <a:t>: </a:t>
            </a:r>
            <a:r>
              <a:rPr lang="zh-CN" altLang="en-US" dirty="0"/>
              <a:t>邮政编码、计数、文档集的词</a:t>
            </a:r>
          </a:p>
          <a:p>
            <a:pPr lvl="1"/>
            <a:r>
              <a:rPr lang="zh-CN" altLang="en-US" dirty="0"/>
              <a:t>常表示为整数变量</a:t>
            </a:r>
            <a:r>
              <a:rPr lang="en-US" altLang="zh-CN" dirty="0"/>
              <a:t>.   </a:t>
            </a:r>
          </a:p>
          <a:p>
            <a:pPr lvl="1"/>
            <a:endParaRPr lang="en-US" altLang="zh-CN" dirty="0"/>
          </a:p>
          <a:p>
            <a:pPr lvl="4"/>
            <a:endParaRPr lang="en-US" altLang="zh-CN" dirty="0"/>
          </a:p>
          <a:p>
            <a:r>
              <a:rPr lang="zh-CN" altLang="en-US" dirty="0"/>
              <a:t>连续属性</a:t>
            </a:r>
            <a:r>
              <a:rPr lang="en-US" altLang="zh-CN" dirty="0"/>
              <a:t>(Continuous Attribute)</a:t>
            </a:r>
          </a:p>
          <a:p>
            <a:pPr lvl="1"/>
            <a:r>
              <a:rPr lang="zh-CN" altLang="en-US" dirty="0"/>
              <a:t>属性值为实数</a:t>
            </a:r>
          </a:p>
          <a:p>
            <a:pPr lvl="1"/>
            <a:r>
              <a:rPr lang="zh-CN" altLang="en-US" dirty="0"/>
              <a:t>例</a:t>
            </a:r>
            <a:r>
              <a:rPr lang="en-US" altLang="zh-CN" dirty="0"/>
              <a:t>: </a:t>
            </a:r>
            <a:r>
              <a:rPr lang="zh-CN" altLang="en-US" dirty="0"/>
              <a:t>温度、高度、重量</a:t>
            </a:r>
            <a:r>
              <a:rPr lang="en-US" altLang="zh-CN" dirty="0"/>
              <a:t>.  </a:t>
            </a:r>
          </a:p>
          <a:p>
            <a:pPr lvl="1"/>
            <a:r>
              <a:rPr lang="zh-CN" altLang="en-US" dirty="0"/>
              <a:t>实践中</a:t>
            </a:r>
            <a:r>
              <a:rPr lang="en-US" altLang="zh-CN" dirty="0"/>
              <a:t>, </a:t>
            </a:r>
            <a:r>
              <a:rPr lang="zh-CN" altLang="en-US" dirty="0"/>
              <a:t>实数只能用有限位数字的数度量和表示</a:t>
            </a:r>
            <a:r>
              <a:rPr lang="en-US" altLang="zh-CN" dirty="0"/>
              <a:t>.</a:t>
            </a:r>
          </a:p>
          <a:p>
            <a:pPr lvl="1"/>
            <a:r>
              <a:rPr lang="zh-CN" altLang="en-US" dirty="0"/>
              <a:t>连续属性一般用浮点变量表示</a:t>
            </a:r>
            <a:r>
              <a:rPr lang="en-US" altLang="zh-CN" dirty="0"/>
              <a:t>.  </a:t>
            </a:r>
          </a:p>
          <a:p>
            <a:endParaRPr lang="zh-CN" altLang="en-US" dirty="0"/>
          </a:p>
        </p:txBody>
      </p:sp>
    </p:spTree>
    <p:extLst>
      <p:ext uri="{BB962C8B-B14F-4D97-AF65-F5344CB8AC3E}">
        <p14:creationId xmlns:p14="http://schemas.microsoft.com/office/powerpoint/2010/main" val="25278158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数据集类型</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记录</a:t>
            </a:r>
            <a:endParaRPr lang="en-US" altLang="zh-CN" dirty="0" smtClean="0"/>
          </a:p>
          <a:p>
            <a:pPr lvl="1"/>
            <a:r>
              <a:rPr lang="zh-CN" altLang="en-US" dirty="0" smtClean="0"/>
              <a:t>数据矩阵</a:t>
            </a:r>
            <a:endParaRPr lang="en-US" altLang="zh-CN" dirty="0" smtClean="0"/>
          </a:p>
          <a:p>
            <a:pPr lvl="1"/>
            <a:r>
              <a:rPr lang="zh-CN" altLang="en-US" dirty="0" smtClean="0"/>
              <a:t>档案数据</a:t>
            </a:r>
            <a:endParaRPr lang="en-US" altLang="zh-CN" dirty="0" smtClean="0"/>
          </a:p>
          <a:p>
            <a:pPr lvl="1"/>
            <a:r>
              <a:rPr lang="zh-CN" altLang="en-US" dirty="0" smtClean="0"/>
              <a:t>交易数据</a:t>
            </a:r>
            <a:endParaRPr lang="en-US" altLang="zh-CN" dirty="0" smtClean="0"/>
          </a:p>
          <a:p>
            <a:r>
              <a:rPr lang="zh-CN" altLang="en-US" dirty="0" smtClean="0"/>
              <a:t>图形</a:t>
            </a:r>
            <a:endParaRPr lang="en-US" altLang="zh-CN" dirty="0" smtClean="0"/>
          </a:p>
          <a:p>
            <a:pPr lvl="1"/>
            <a:r>
              <a:rPr lang="zh-CN" altLang="en-US" dirty="0" smtClean="0"/>
              <a:t>网络数据</a:t>
            </a:r>
            <a:endParaRPr lang="en-US" altLang="zh-CN" dirty="0" smtClean="0"/>
          </a:p>
          <a:p>
            <a:pPr lvl="1"/>
            <a:r>
              <a:rPr lang="zh-CN" altLang="en-US" dirty="0" smtClean="0"/>
              <a:t>结构数据</a:t>
            </a:r>
            <a:endParaRPr lang="en-US" altLang="zh-CN" dirty="0" smtClean="0"/>
          </a:p>
          <a:p>
            <a:pPr lvl="1"/>
            <a:r>
              <a:rPr lang="zh-CN" altLang="en-US" dirty="0" smtClean="0"/>
              <a:t>图形数据</a:t>
            </a:r>
            <a:endParaRPr lang="en-US" altLang="zh-CN" dirty="0" smtClean="0"/>
          </a:p>
          <a:p>
            <a:r>
              <a:rPr lang="zh-CN" altLang="en-US" dirty="0" smtClean="0"/>
              <a:t>有序数据</a:t>
            </a:r>
            <a:endParaRPr lang="en-US" altLang="zh-CN" dirty="0" smtClean="0"/>
          </a:p>
          <a:p>
            <a:pPr lvl="1"/>
            <a:r>
              <a:rPr lang="zh-CN" altLang="en-US" dirty="0"/>
              <a:t>序列数据</a:t>
            </a:r>
            <a:endParaRPr lang="en-US" altLang="zh-CN" dirty="0"/>
          </a:p>
          <a:p>
            <a:pPr lvl="1"/>
            <a:r>
              <a:rPr lang="zh-CN" altLang="en-US" dirty="0" smtClean="0"/>
              <a:t>空间数据</a:t>
            </a:r>
            <a:endParaRPr lang="en-US" altLang="zh-CN" dirty="0" smtClean="0"/>
          </a:p>
          <a:p>
            <a:pPr lvl="1"/>
            <a:r>
              <a:rPr lang="zh-CN" altLang="en-US" dirty="0" smtClean="0"/>
              <a:t>时间数据</a:t>
            </a:r>
            <a:endParaRPr lang="en-US" altLang="zh-CN" dirty="0" smtClean="0"/>
          </a:p>
        </p:txBody>
      </p:sp>
      <p:graphicFrame>
        <p:nvGraphicFramePr>
          <p:cNvPr id="4" name="Object 5"/>
          <p:cNvGraphicFramePr>
            <a:graphicFrameLocks noChangeAspect="1"/>
          </p:cNvGraphicFramePr>
          <p:nvPr>
            <p:extLst>
              <p:ext uri="{D42A27DB-BD31-4B8C-83A1-F6EECF244321}">
                <p14:modId xmlns:p14="http://schemas.microsoft.com/office/powerpoint/2010/main" val="3630213532"/>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10259"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0880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 </a:t>
            </a:r>
            <a:r>
              <a:rPr lang="en-US" altLang="zh-CN" sz="3600" dirty="0" smtClean="0"/>
              <a:t>recorded data</a:t>
            </a:r>
            <a:endParaRPr lang="zh-CN" altLang="en-US" sz="3600" dirty="0"/>
          </a:p>
        </p:txBody>
      </p:sp>
      <p:sp>
        <p:nvSpPr>
          <p:cNvPr id="3" name="内容占位符 2"/>
          <p:cNvSpPr>
            <a:spLocks noGrp="1"/>
          </p:cNvSpPr>
          <p:nvPr>
            <p:ph idx="1"/>
          </p:nvPr>
        </p:nvSpPr>
        <p:spPr>
          <a:xfrm>
            <a:off x="1097280" y="1845734"/>
            <a:ext cx="6280982" cy="3115149"/>
          </a:xfrm>
        </p:spPr>
        <p:txBody>
          <a:bodyPr>
            <a:normAutofit/>
          </a:bodyPr>
          <a:lstStyle/>
          <a:p>
            <a:r>
              <a:rPr lang="zh-CN" altLang="en-US" sz="2400" dirty="0" smtClean="0"/>
              <a:t>数据集类型很多，以下介绍主要的几种</a:t>
            </a:r>
            <a:endParaRPr lang="en-US" altLang="zh-CN" sz="2400" dirty="0" smtClean="0"/>
          </a:p>
          <a:p>
            <a:pPr marL="457200" indent="-457200">
              <a:buFont typeface="+mj-lt"/>
              <a:buAutoNum type="arabicPeriod"/>
            </a:pPr>
            <a:r>
              <a:rPr lang="zh-CN" altLang="en-US" sz="2400" dirty="0" smtClean="0"/>
              <a:t>记录数据</a:t>
            </a:r>
            <a:endParaRPr lang="en-US" altLang="zh-CN" sz="2400" dirty="0" smtClean="0"/>
          </a:p>
          <a:p>
            <a:pPr lvl="1"/>
            <a:r>
              <a:rPr lang="zh-CN" altLang="en-US" sz="2000" dirty="0" smtClean="0"/>
              <a:t>数据集中的对象具有相同的属性设置</a:t>
            </a:r>
            <a:endParaRPr lang="en-US" altLang="zh-CN" sz="2000" dirty="0" smtClean="0"/>
          </a:p>
          <a:p>
            <a:pPr lvl="1"/>
            <a:r>
              <a:rPr lang="zh-CN" altLang="en-US" sz="2000" dirty="0" smtClean="0"/>
              <a:t>当所有对象的属性设置都相同时，可以将每一个对象看作</a:t>
            </a:r>
            <a:r>
              <a:rPr lang="en-US" altLang="zh-CN" sz="2000" dirty="0" smtClean="0"/>
              <a:t>M</a:t>
            </a:r>
            <a:r>
              <a:rPr lang="zh-CN" altLang="en-US" sz="2000" dirty="0" smtClean="0"/>
              <a:t>维空间中的一个点，</a:t>
            </a:r>
            <a:r>
              <a:rPr lang="en-US" altLang="zh-CN" sz="2000" dirty="0" smtClean="0"/>
              <a:t>M</a:t>
            </a:r>
            <a:r>
              <a:rPr lang="zh-CN" altLang="en-US" sz="2000" dirty="0" smtClean="0"/>
              <a:t>表示属性个数。</a:t>
            </a:r>
            <a:endParaRPr lang="en-US" altLang="zh-CN" sz="2000" dirty="0" smtClean="0"/>
          </a:p>
          <a:p>
            <a:pPr lvl="1"/>
            <a:r>
              <a:rPr lang="zh-CN" altLang="en-US" sz="2000" dirty="0" smtClean="0"/>
              <a:t>这时，记录数据集可以表示成一个</a:t>
            </a:r>
            <a:r>
              <a:rPr lang="en-US" altLang="zh-CN" sz="2000" dirty="0" smtClean="0"/>
              <a:t>N</a:t>
            </a:r>
            <a:r>
              <a:rPr lang="zh-CN" altLang="en-US" sz="2000" dirty="0" smtClean="0"/>
              <a:t>行</a:t>
            </a:r>
            <a:r>
              <a:rPr lang="en-US" altLang="zh-CN" sz="2000" dirty="0" smtClean="0"/>
              <a:t>M</a:t>
            </a:r>
            <a:r>
              <a:rPr lang="zh-CN" altLang="en-US" sz="2000" dirty="0" smtClean="0"/>
              <a:t>列矩阵，行数</a:t>
            </a:r>
            <a:r>
              <a:rPr lang="en-US" altLang="zh-CN" sz="2000" dirty="0" smtClean="0"/>
              <a:t>N</a:t>
            </a:r>
            <a:r>
              <a:rPr lang="zh-CN" altLang="en-US" sz="2000" dirty="0" smtClean="0"/>
              <a:t>表示对象个数</a:t>
            </a: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167080964"/>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2200"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197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a:xfrm>
            <a:off x="1097280" y="1845734"/>
            <a:ext cx="5090869" cy="4023360"/>
          </a:xfrm>
        </p:spPr>
        <p:txBody>
          <a:bodyPr/>
          <a:lstStyle/>
          <a:p>
            <a:r>
              <a:rPr lang="zh-CN" altLang="en-US" dirty="0" smtClean="0"/>
              <a:t>每一个记录文档变成了一条向量记录 </a:t>
            </a:r>
            <a:r>
              <a:rPr lang="en-US" altLang="zh-CN" dirty="0" smtClean="0"/>
              <a:t>(a term vector)</a:t>
            </a:r>
          </a:p>
          <a:p>
            <a:pPr lvl="1"/>
            <a:r>
              <a:rPr lang="zh-CN" altLang="en-US" dirty="0" smtClean="0"/>
              <a:t>每一个“项”成为该向量里的一个属性</a:t>
            </a:r>
            <a:endParaRPr lang="en-US" altLang="zh-CN" dirty="0" smtClean="0"/>
          </a:p>
          <a:p>
            <a:r>
              <a:rPr lang="zh-CN" altLang="en-US" dirty="0" smtClean="0"/>
              <a:t>如果数据对象有相同且固定的数值属性，那么每一个对象可以被看成是一个多维空间上的点，而每一个维度则代表了一个属性，这类数据集可以表示为一个</a:t>
            </a:r>
            <a:r>
              <a:rPr lang="en-US" altLang="zh-CN" dirty="0" smtClean="0"/>
              <a:t>n</a:t>
            </a:r>
            <a:r>
              <a:rPr lang="zh-CN" altLang="en-US" dirty="0" smtClean="0"/>
              <a:t>行</a:t>
            </a:r>
            <a:r>
              <a:rPr lang="en-US" altLang="zh-CN" dirty="0" smtClean="0"/>
              <a:t>m</a:t>
            </a:r>
            <a:r>
              <a:rPr lang="zh-CN" altLang="en-US" dirty="0" smtClean="0"/>
              <a:t>列矩阵</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843211865"/>
              </p:ext>
            </p:extLst>
          </p:nvPr>
        </p:nvGraphicFramePr>
        <p:xfrm>
          <a:off x="5066768" y="3228391"/>
          <a:ext cx="6705600" cy="3116262"/>
        </p:xfrm>
        <a:graphic>
          <a:graphicData uri="http://schemas.openxmlformats.org/presentationml/2006/ole">
            <mc:AlternateContent xmlns:mc="http://schemas.openxmlformats.org/markup-compatibility/2006">
              <mc:Choice xmlns:v="urn:schemas-microsoft-com:vml" Requires="v">
                <p:oleObj spid="_x0000_s5236" name="Visio" r:id="rId3" imgW="5925718" imgH="2693902" progId="Visio.Drawing.6">
                  <p:embed/>
                </p:oleObj>
              </mc:Choice>
              <mc:Fallback>
                <p:oleObj name="Visio" r:id="rId3" imgW="5925718" imgH="2693902" progId="Visio.Drawing.6">
                  <p:embed/>
                  <p:pic>
                    <p:nvPicPr>
                      <p:cNvPr id="77312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768" y="3228391"/>
                        <a:ext cx="67056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p:txBody>
          <a:bodyPr/>
          <a:lstStyle/>
          <a:p>
            <a:r>
              <a:rPr lang="zh-CN" altLang="en-US" dirty="0" smtClean="0"/>
              <a:t>交易数据相对于记录数据具有一些特殊之处</a:t>
            </a:r>
            <a:endParaRPr lang="en-US" altLang="zh-CN" dirty="0" smtClean="0"/>
          </a:p>
          <a:p>
            <a:pPr lvl="1"/>
            <a:r>
              <a:rPr lang="zh-CN" altLang="en-US" dirty="0" smtClean="0"/>
              <a:t>每一个对象</a:t>
            </a:r>
            <a:r>
              <a:rPr lang="en-US" altLang="zh-CN" dirty="0" smtClean="0"/>
              <a:t>(</a:t>
            </a:r>
            <a:r>
              <a:rPr lang="zh-CN" altLang="en-US" dirty="0" smtClean="0"/>
              <a:t>交易记录</a:t>
            </a:r>
            <a:r>
              <a:rPr lang="en-US" altLang="zh-CN" dirty="0" smtClean="0"/>
              <a:t>)</a:t>
            </a:r>
            <a:r>
              <a:rPr lang="zh-CN" altLang="en-US" dirty="0" smtClean="0"/>
              <a:t>包含一系列物品</a:t>
            </a:r>
            <a:endParaRPr lang="en-US" altLang="zh-CN" dirty="0" smtClean="0"/>
          </a:p>
          <a:p>
            <a:pPr lvl="1"/>
            <a:r>
              <a:rPr lang="zh-CN" altLang="en-US" dirty="0" smtClean="0"/>
              <a:t>对象之间往往属性个数不一致</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4283224267"/>
              </p:ext>
            </p:extLst>
          </p:nvPr>
        </p:nvGraphicFramePr>
        <p:xfrm>
          <a:off x="6769100" y="2948570"/>
          <a:ext cx="4495800" cy="2351087"/>
        </p:xfrm>
        <a:graphic>
          <a:graphicData uri="http://schemas.openxmlformats.org/presentationml/2006/ole">
            <mc:AlternateContent xmlns:mc="http://schemas.openxmlformats.org/markup-compatibility/2006">
              <mc:Choice xmlns:v="urn:schemas-microsoft-com:vml" Requires="v">
                <p:oleObj spid="_x0000_s3224"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00" y="2948570"/>
                        <a:ext cx="4495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292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图形</a:t>
            </a:r>
            <a:r>
              <a:rPr lang="zh-CN" altLang="en-US" sz="3600" dirty="0" smtClean="0"/>
              <a:t>数据 </a:t>
            </a:r>
            <a:r>
              <a:rPr lang="en-US" altLang="zh-CN" sz="3600" dirty="0" smtClean="0"/>
              <a:t>graph</a:t>
            </a:r>
            <a:endParaRPr lang="zh-CN" altLang="en-US" sz="3600" dirty="0"/>
          </a:p>
        </p:txBody>
      </p:sp>
      <p:sp>
        <p:nvSpPr>
          <p:cNvPr id="3" name="内容占位符 2"/>
          <p:cNvSpPr>
            <a:spLocks noGrp="1"/>
          </p:cNvSpPr>
          <p:nvPr>
            <p:ph idx="1"/>
          </p:nvPr>
        </p:nvSpPr>
        <p:spPr/>
        <p:txBody>
          <a:bodyPr/>
          <a:lstStyle/>
          <a:p>
            <a:r>
              <a:rPr lang="zh-CN" altLang="en-US" dirty="0" smtClean="0"/>
              <a:t>图片数据</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512" y="202981"/>
            <a:ext cx="2857500" cy="2857500"/>
          </a:xfrm>
          <a:prstGeom prst="rect">
            <a:avLst/>
          </a:prstGeom>
        </p:spPr>
      </p:pic>
      <p:sp>
        <p:nvSpPr>
          <p:cNvPr id="9" name="Rectangle 6"/>
          <p:cNvSpPr>
            <a:spLocks noChangeArrowheads="1"/>
          </p:cNvSpPr>
          <p:nvPr/>
        </p:nvSpPr>
        <p:spPr bwMode="auto">
          <a:xfrm>
            <a:off x="1097280" y="2385713"/>
            <a:ext cx="5882383" cy="2077661"/>
          </a:xfrm>
          <a:prstGeom prst="rect">
            <a:avLst/>
          </a:prstGeom>
          <a:noFill/>
          <a:ln w="19050">
            <a:solidFill>
              <a:schemeClr val="hlink"/>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install.package</a:t>
            </a: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(“jpeg”)</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library(“slam”)</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library(“jpeg”)</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&lt;-(“F:\\</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NauCloud</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\\1.jpg”, native=TRUE)</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dim(</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sz="1600" dirty="0" smtClean="0">
                <a:latin typeface="Times New Roman" panose="02020603050405020304" pitchFamily="18" charset="0"/>
                <a:ea typeface="ＭＳ Ｐゴシック" charset="0"/>
                <a:cs typeface="Times New Roman" panose="02020603050405020304" pitchFamily="18" charset="0"/>
              </a:rPr>
              <a:t>[1] 300 300</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image(</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endParaRPr lang="en-US" sz="1600" dirty="0">
              <a:solidFill>
                <a:srgbClr val="0070C0"/>
              </a:solidFill>
              <a:latin typeface="Times New Roman" panose="02020603050405020304" pitchFamily="18" charset="0"/>
              <a:ea typeface="ＭＳ Ｐゴシック" charset="0"/>
              <a:cs typeface="Times New Roman" panose="02020603050405020304" pitchFamily="18"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251" y="3168855"/>
            <a:ext cx="3409950" cy="3162300"/>
          </a:xfrm>
          <a:prstGeom prst="rect">
            <a:avLst/>
          </a:prstGeom>
        </p:spPr>
      </p:pic>
    </p:spTree>
    <p:extLst>
      <p:ext uri="{BB962C8B-B14F-4D97-AF65-F5344CB8AC3E}">
        <p14:creationId xmlns:p14="http://schemas.microsoft.com/office/powerpoint/2010/main" val="23119490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1"/>
          <a:stretch/>
        </p:blipFill>
        <p:spPr>
          <a:xfrm>
            <a:off x="2925769" y="0"/>
            <a:ext cx="6401422" cy="6348248"/>
          </a:xfrm>
        </p:spPr>
      </p:pic>
      <p:pic>
        <p:nvPicPr>
          <p:cNvPr id="75" name="内容占位符 3"/>
          <p:cNvPicPr>
            <a:picLocks noChangeAspect="1"/>
          </p:cNvPicPr>
          <p:nvPr/>
        </p:nvPicPr>
        <p:blipFill rotWithShape="1">
          <a:blip r:embed="rId2">
            <a:extLst>
              <a:ext uri="{28A0092B-C50C-407E-A947-70E740481C1C}">
                <a14:useLocalDpi xmlns:a14="http://schemas.microsoft.com/office/drawing/2010/main" val="0"/>
              </a:ext>
            </a:extLst>
          </a:blip>
          <a:srcRect r="82754" b="84048"/>
          <a:stretch/>
        </p:blipFill>
        <p:spPr>
          <a:xfrm>
            <a:off x="5222402" y="2498651"/>
            <a:ext cx="1103971" cy="1095153"/>
          </a:xfrm>
          <a:prstGeom prst="rect">
            <a:avLst/>
          </a:prstGeom>
        </p:spPr>
      </p:pic>
    </p:spTree>
    <p:extLst>
      <p:ext uri="{BB962C8B-B14F-4D97-AF65-F5344CB8AC3E}">
        <p14:creationId xmlns:p14="http://schemas.microsoft.com/office/powerpoint/2010/main" val="27485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9167E-6 -2.96296E-6 L -0.1875 -0.36365 " pathEditMode="relative" rAng="0" ptsTypes="AA">
                                      <p:cBhvr>
                                        <p:cTn id="11" dur="2000" fill="hold"/>
                                        <p:tgtEl>
                                          <p:spTgt spid="75"/>
                                        </p:tgtEl>
                                        <p:attrNameLst>
                                          <p:attrName>ppt_x</p:attrName>
                                          <p:attrName>ppt_y</p:attrName>
                                        </p:attrNameLst>
                                      </p:cBhvr>
                                      <p:rCtr x="-9375" y="-18194"/>
                                    </p:animMotion>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图形数据</a:t>
            </a:r>
            <a:endParaRPr lang="zh-CN" altLang="en-US" dirty="0"/>
          </a:p>
        </p:txBody>
      </p:sp>
      <p:sp>
        <p:nvSpPr>
          <p:cNvPr id="3" name="内容占位符 2"/>
          <p:cNvSpPr>
            <a:spLocks noGrp="1"/>
          </p:cNvSpPr>
          <p:nvPr>
            <p:ph idx="1"/>
          </p:nvPr>
        </p:nvSpPr>
        <p:spPr/>
        <p:txBody>
          <a:bodyPr/>
          <a:lstStyle/>
          <a:p>
            <a:r>
              <a:rPr lang="zh-CN" altLang="en-US" dirty="0"/>
              <a:t>结构图</a:t>
            </a:r>
            <a:r>
              <a:rPr lang="zh-CN" altLang="en-US" dirty="0" smtClean="0"/>
              <a:t>数据</a:t>
            </a:r>
          </a:p>
          <a:p>
            <a:pPr lvl="1"/>
            <a:r>
              <a:rPr lang="zh-CN" altLang="en-US" dirty="0" smtClean="0"/>
              <a:t>苯分子结构</a:t>
            </a:r>
            <a:endParaRPr lang="zh-CN" alt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696252359"/>
              </p:ext>
            </p:extLst>
          </p:nvPr>
        </p:nvGraphicFramePr>
        <p:xfrm>
          <a:off x="5554579" y="2667000"/>
          <a:ext cx="3921125" cy="3656013"/>
        </p:xfrm>
        <a:graphic>
          <a:graphicData uri="http://schemas.openxmlformats.org/presentationml/2006/ole">
            <mc:AlternateContent xmlns:mc="http://schemas.openxmlformats.org/markup-compatibility/2006">
              <mc:Choice xmlns:v="urn:schemas-microsoft-com:vml" Requires="v">
                <p:oleObj spid="_x0000_s6259" name="VISIO" r:id="rId3" imgW="5801400" imgH="5407920" progId="Visio.Drawing.6">
                  <p:embed/>
                </p:oleObj>
              </mc:Choice>
              <mc:Fallback>
                <p:oleObj name="VISIO" r:id="rId3" imgW="5801400" imgH="5407920" progId="Visio.Drawing.6">
                  <p:embed/>
                  <p:pic>
                    <p:nvPicPr>
                      <p:cNvPr id="7884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579" y="2667000"/>
                        <a:ext cx="392112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1596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图形数据集</a:t>
            </a:r>
            <a:endParaRPr lang="zh-CN" altLang="en-US" sz="3600" dirty="0"/>
          </a:p>
        </p:txBody>
      </p:sp>
      <p:sp>
        <p:nvSpPr>
          <p:cNvPr id="3" name="内容占位符 2"/>
          <p:cNvSpPr>
            <a:spLocks noGrp="1"/>
          </p:cNvSpPr>
          <p:nvPr>
            <p:ph idx="1"/>
          </p:nvPr>
        </p:nvSpPr>
        <p:spPr/>
        <p:txBody>
          <a:bodyPr>
            <a:normAutofit/>
          </a:bodyPr>
          <a:lstStyle/>
          <a:p>
            <a:pPr>
              <a:lnSpc>
                <a:spcPct val="100000"/>
              </a:lnSpc>
            </a:pPr>
            <a:r>
              <a:rPr lang="zh-CN" altLang="en-US" sz="2400" dirty="0" smtClean="0"/>
              <a:t>网络图数据</a:t>
            </a:r>
            <a:endParaRPr lang="en-US" altLang="zh-CN" sz="2400" dirty="0" smtClean="0"/>
          </a:p>
          <a:p>
            <a:pPr marL="201168" lvl="1" indent="0">
              <a:lnSpc>
                <a:spcPct val="100000"/>
              </a:lnSpc>
              <a:buNone/>
            </a:pPr>
            <a:r>
              <a:rPr lang="zh-CN" altLang="en-US" sz="2000" dirty="0" smtClean="0"/>
              <a:t>例如：结点之间的路径可以编成矩阵</a:t>
            </a:r>
            <a:endParaRPr lang="en-US" altLang="zh-CN" sz="2000" dirty="0" smtClean="0"/>
          </a:p>
          <a:p>
            <a:pPr lvl="1">
              <a:lnSpc>
                <a:spcPct val="100000"/>
              </a:lnSpc>
            </a:pPr>
            <a:r>
              <a:rPr lang="zh-CN" altLang="en-US" sz="2000" dirty="0" smtClean="0"/>
              <a:t>互联网</a:t>
            </a:r>
            <a:endParaRPr lang="en-US" altLang="zh-CN" sz="2000" dirty="0" smtClean="0"/>
          </a:p>
          <a:p>
            <a:pPr lvl="1">
              <a:lnSpc>
                <a:spcPct val="100000"/>
              </a:lnSpc>
            </a:pPr>
            <a:r>
              <a:rPr lang="zh-CN" altLang="en-US" sz="2000" dirty="0" smtClean="0"/>
              <a:t>物流网</a:t>
            </a:r>
            <a:endParaRPr lang="en-US" altLang="zh-CN" sz="2000" dirty="0" smtClean="0"/>
          </a:p>
          <a:p>
            <a:pPr lvl="1">
              <a:lnSpc>
                <a:spcPct val="100000"/>
              </a:lnSpc>
            </a:pPr>
            <a:r>
              <a:rPr lang="zh-CN" altLang="en-US" sz="2000" dirty="0" smtClean="0"/>
              <a:t>交通网</a:t>
            </a:r>
            <a:endParaRPr lang="en-US" altLang="zh-CN" sz="2000" dirty="0" smtClean="0"/>
          </a:p>
          <a:p>
            <a:pPr lvl="1">
              <a:lnSpc>
                <a:spcPct val="100000"/>
              </a:lnSpc>
            </a:pPr>
            <a:r>
              <a:rPr lang="zh-CN" altLang="en-US" sz="2000" dirty="0" smtClean="0"/>
              <a:t>关系网</a:t>
            </a:r>
            <a:endParaRPr lang="en-US" altLang="zh-CN" sz="2000" dirty="0" smtClean="0"/>
          </a:p>
          <a:p>
            <a:pPr lvl="1">
              <a:lnSpc>
                <a:spcPct val="100000"/>
              </a:lnSpc>
            </a:pP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002092016"/>
              </p:ext>
            </p:extLst>
          </p:nvPr>
        </p:nvGraphicFramePr>
        <p:xfrm>
          <a:off x="7327900" y="2908300"/>
          <a:ext cx="3556000" cy="2730500"/>
        </p:xfrm>
        <a:graphic>
          <a:graphicData uri="http://schemas.openxmlformats.org/presentationml/2006/ole">
            <mc:AlternateContent xmlns:mc="http://schemas.openxmlformats.org/markup-compatibility/2006">
              <mc:Choice xmlns:v="urn:schemas-microsoft-com:vml" Requires="v">
                <p:oleObj spid="_x0000_s4249" name="VISIO" r:id="rId3" imgW="840600" imgH="646200" progId="Visio.Drawing.6">
                  <p:embed/>
                </p:oleObj>
              </mc:Choice>
              <mc:Fallback>
                <p:oleObj name="VISIO" r:id="rId3" imgW="840600" imgH="6462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29083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5437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a:t>
            </a:r>
            <a:endParaRPr lang="zh-CN" altLang="en-US" dirty="0"/>
          </a:p>
        </p:txBody>
      </p:sp>
      <p:sp>
        <p:nvSpPr>
          <p:cNvPr id="3" name="内容占位符 2"/>
          <p:cNvSpPr>
            <a:spLocks noGrp="1"/>
          </p:cNvSpPr>
          <p:nvPr>
            <p:ph idx="1"/>
          </p:nvPr>
        </p:nvSpPr>
        <p:spPr/>
        <p:txBody>
          <a:bodyPr/>
          <a:lstStyle/>
          <a:p>
            <a:r>
              <a:rPr lang="zh-CN" altLang="en-US" dirty="0"/>
              <a:t>有序数据有多种</a:t>
            </a:r>
            <a:r>
              <a:rPr lang="en-US" altLang="zh-CN" dirty="0"/>
              <a:t>, </a:t>
            </a:r>
            <a:r>
              <a:rPr lang="zh-CN" altLang="en-US" dirty="0"/>
              <a:t>常常涉及时间或空间序</a:t>
            </a:r>
          </a:p>
          <a:p>
            <a:r>
              <a:rPr lang="zh-CN" altLang="en-US" dirty="0" smtClean="0"/>
              <a:t>时序</a:t>
            </a:r>
            <a:r>
              <a:rPr lang="zh-CN" altLang="en-US" dirty="0"/>
              <a:t>数据（</a:t>
            </a:r>
            <a:r>
              <a:rPr lang="en-US" altLang="zh-CN" dirty="0"/>
              <a:t>sequential data</a:t>
            </a:r>
            <a:r>
              <a:rPr lang="zh-CN" altLang="en-US" dirty="0"/>
              <a:t>）</a:t>
            </a:r>
          </a:p>
          <a:p>
            <a:pPr lvl="1"/>
            <a:r>
              <a:rPr lang="zh-CN" altLang="en-US" dirty="0"/>
              <a:t>也称时间数据（</a:t>
            </a:r>
            <a:r>
              <a:rPr lang="en-US" altLang="zh-CN" dirty="0"/>
              <a:t>temporal data</a:t>
            </a:r>
            <a:r>
              <a:rPr lang="zh-CN" altLang="en-US" dirty="0"/>
              <a:t>） </a:t>
            </a:r>
          </a:p>
          <a:p>
            <a:pPr lvl="1"/>
            <a:r>
              <a:rPr lang="zh-CN" altLang="en-US" dirty="0"/>
              <a:t>时间次序重要</a:t>
            </a:r>
            <a:r>
              <a:rPr lang="en-US" altLang="zh-CN" dirty="0"/>
              <a:t>, </a:t>
            </a:r>
            <a:r>
              <a:rPr lang="zh-CN" altLang="en-US" dirty="0"/>
              <a:t>但具体时间不重要</a:t>
            </a:r>
          </a:p>
          <a:p>
            <a:pPr lvl="1"/>
            <a:r>
              <a:rPr lang="zh-CN" altLang="en-US" dirty="0"/>
              <a:t>例：事务序列</a:t>
            </a:r>
          </a:p>
        </p:txBody>
      </p:sp>
      <p:grpSp>
        <p:nvGrpSpPr>
          <p:cNvPr id="10" name="组合 9"/>
          <p:cNvGrpSpPr/>
          <p:nvPr/>
        </p:nvGrpSpPr>
        <p:grpSpPr>
          <a:xfrm>
            <a:off x="5707117" y="2238703"/>
            <a:ext cx="4427760" cy="3630391"/>
            <a:chOff x="2117725" y="1828800"/>
            <a:chExt cx="5121275" cy="441960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p:cNvSpPr txBox="1">
              <a:spLocks noChangeArrowheads="1"/>
            </p:cNvSpPr>
            <p:nvPr/>
          </p:nvSpPr>
          <p:spPr bwMode="auto">
            <a:xfrm>
              <a:off x="2422525" y="5486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An element of the sequence</a:t>
              </a:r>
            </a:p>
          </p:txBody>
        </p:sp>
        <p:sp>
          <p:nvSpPr>
            <p:cNvPr id="6" name="AutoShape 8"/>
            <p:cNvSpPr>
              <a:spLocks/>
            </p:cNvSpPr>
            <p:nvPr/>
          </p:nvSpPr>
          <p:spPr bwMode="auto">
            <a:xfrm rot="16200000">
              <a:off x="2994025" y="4457700"/>
              <a:ext cx="533400" cy="1371600"/>
            </a:xfrm>
            <a:prstGeom prst="leftBrace">
              <a:avLst>
                <a:gd name="adj1" fmla="val 21429"/>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
            <p:cNvSpPr txBox="1">
              <a:spLocks noChangeArrowheads="1"/>
            </p:cNvSpPr>
            <p:nvPr/>
          </p:nvSpPr>
          <p:spPr bwMode="auto">
            <a:xfrm>
              <a:off x="2514600" y="18288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Items/Events</a:t>
              </a:r>
            </a:p>
          </p:txBody>
        </p:sp>
        <p:sp>
          <p:nvSpPr>
            <p:cNvPr id="8"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60" y="4056993"/>
            <a:ext cx="4225384" cy="192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553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a:t>
            </a:r>
            <a:r>
              <a:rPr lang="zh-CN" altLang="en-US" dirty="0" smtClean="0"/>
              <a:t>数据分析概论</a:t>
            </a:r>
            <a:endParaRPr lang="zh-CN" altLang="en-US" dirty="0"/>
          </a:p>
        </p:txBody>
      </p:sp>
      <p:graphicFrame>
        <p:nvGraphicFramePr>
          <p:cNvPr id="11" name="内容占位符 10"/>
          <p:cNvGraphicFramePr>
            <a:graphicFrameLocks noGrp="1"/>
          </p:cNvGraphicFramePr>
          <p:nvPr>
            <p:ph idx="1"/>
            <p:extLst>
              <p:ext uri="{D42A27DB-BD31-4B8C-83A1-F6EECF244321}">
                <p14:modId xmlns:p14="http://schemas.microsoft.com/office/powerpoint/2010/main" val="1746873168"/>
              </p:ext>
            </p:extLst>
          </p:nvPr>
        </p:nvGraphicFramePr>
        <p:xfrm>
          <a:off x="92029" y="2009227"/>
          <a:ext cx="10183654" cy="2888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75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 </a:t>
            </a:r>
            <a:r>
              <a:rPr lang="en-US" altLang="zh-CN" dirty="0" smtClean="0"/>
              <a:t>ordered data</a:t>
            </a:r>
            <a:endParaRPr lang="zh-CN" altLang="en-US" dirty="0"/>
          </a:p>
        </p:txBody>
      </p:sp>
      <p:sp>
        <p:nvSpPr>
          <p:cNvPr id="3" name="内容占位符 2"/>
          <p:cNvSpPr>
            <a:spLocks noGrp="1"/>
          </p:cNvSpPr>
          <p:nvPr>
            <p:ph idx="1"/>
          </p:nvPr>
        </p:nvSpPr>
        <p:spPr/>
        <p:txBody>
          <a:bodyPr/>
          <a:lstStyle/>
          <a:p>
            <a:r>
              <a:rPr lang="zh-CN" altLang="en-US" dirty="0"/>
              <a:t>序列数据</a:t>
            </a:r>
            <a:r>
              <a:rPr lang="zh-CN" altLang="en-US" sz="1800" dirty="0"/>
              <a:t>（</a:t>
            </a:r>
            <a:r>
              <a:rPr lang="en-US" altLang="zh-CN" sz="1800" dirty="0"/>
              <a:t>sequence data</a:t>
            </a:r>
            <a:r>
              <a:rPr lang="zh-CN" altLang="en-US" sz="1800" dirty="0"/>
              <a:t>）</a:t>
            </a:r>
          </a:p>
          <a:p>
            <a:pPr lvl="1"/>
            <a:r>
              <a:rPr lang="zh-CN" altLang="en-US" dirty="0"/>
              <a:t>个体项的序列 </a:t>
            </a:r>
          </a:p>
          <a:p>
            <a:pPr lvl="1"/>
            <a:r>
              <a:rPr lang="zh-CN" altLang="en-US" dirty="0"/>
              <a:t>例：基因组序列数据</a:t>
            </a:r>
          </a:p>
          <a:p>
            <a:pPr lvl="2"/>
            <a:r>
              <a:rPr lang="en-US" altLang="zh-CN" dirty="0"/>
              <a:t>DNA</a:t>
            </a:r>
            <a:r>
              <a:rPr lang="zh-CN" altLang="en-US" dirty="0"/>
              <a:t>都由</a:t>
            </a:r>
            <a:r>
              <a:rPr lang="en-US" altLang="zh-CN" dirty="0"/>
              <a:t>4</a:t>
            </a:r>
            <a:r>
              <a:rPr lang="zh-CN" altLang="en-US" dirty="0"/>
              <a:t>种核苷酸 </a:t>
            </a:r>
            <a:r>
              <a:rPr lang="en-US" altLang="zh-CN" dirty="0"/>
              <a:t>A, T, G</a:t>
            </a:r>
            <a:r>
              <a:rPr lang="zh-CN" altLang="en-US" dirty="0"/>
              <a:t>和</a:t>
            </a:r>
            <a:r>
              <a:rPr lang="en-US" altLang="zh-CN" dirty="0"/>
              <a:t>C</a:t>
            </a:r>
            <a:r>
              <a:rPr lang="zh-CN" altLang="en-US" dirty="0"/>
              <a:t>构造</a:t>
            </a:r>
          </a:p>
          <a:p>
            <a:pPr lvl="2"/>
            <a:r>
              <a:rPr lang="zh-CN" altLang="en-US" dirty="0"/>
              <a:t>没有时间标记，但与时序数据类似</a:t>
            </a:r>
          </a:p>
          <a:p>
            <a:pPr lvl="2"/>
            <a:r>
              <a:rPr lang="zh-CN" altLang="en-US" dirty="0"/>
              <a:t>重要的是在序列中的位置</a:t>
            </a:r>
          </a:p>
        </p:txBody>
      </p:sp>
      <p:graphicFrame>
        <p:nvGraphicFramePr>
          <p:cNvPr id="4" name="Object 4"/>
          <p:cNvGraphicFramePr>
            <a:graphicFrameLocks noChangeAspect="1"/>
          </p:cNvGraphicFramePr>
          <p:nvPr>
            <p:extLst>
              <p:ext uri="{D42A27DB-BD31-4B8C-83A1-F6EECF244321}">
                <p14:modId xmlns:p14="http://schemas.microsoft.com/office/powerpoint/2010/main" val="2280015344"/>
              </p:ext>
            </p:extLst>
          </p:nvPr>
        </p:nvGraphicFramePr>
        <p:xfrm>
          <a:off x="6026330" y="2217844"/>
          <a:ext cx="4278313" cy="3651250"/>
        </p:xfrm>
        <a:graphic>
          <a:graphicData uri="http://schemas.openxmlformats.org/presentationml/2006/ole">
            <mc:AlternateContent xmlns:mc="http://schemas.openxmlformats.org/markup-compatibility/2006">
              <mc:Choice xmlns:v="urn:schemas-microsoft-com:vml" Requires="v">
                <p:oleObj spid="_x0000_s7283" name="VISIO" r:id="rId3" imgW="2332800" imgH="1990080" progId="Visio.Drawing.6">
                  <p:embed/>
                </p:oleObj>
              </mc:Choice>
              <mc:Fallback>
                <p:oleObj name="VISIO" r:id="rId3" imgW="2332800" imgH="1990080" progId="Visio.Drawing.6">
                  <p:embed/>
                  <p:pic>
                    <p:nvPicPr>
                      <p:cNvPr id="790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330" y="2217844"/>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75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a:xfrm>
            <a:off x="1097280" y="1845734"/>
            <a:ext cx="5029200" cy="4023360"/>
          </a:xfrm>
        </p:spPr>
        <p:txBody>
          <a:bodyPr/>
          <a:lstStyle/>
          <a:p>
            <a:r>
              <a:rPr lang="zh-CN" altLang="en-US" dirty="0"/>
              <a:t>时间序列数据（</a:t>
            </a:r>
            <a:r>
              <a:rPr lang="en-US" altLang="zh-CN" dirty="0"/>
              <a:t>time series data</a:t>
            </a:r>
            <a:r>
              <a:rPr lang="zh-CN" altLang="en-US" dirty="0"/>
              <a:t>）</a:t>
            </a:r>
          </a:p>
          <a:p>
            <a:pPr lvl="1"/>
            <a:r>
              <a:rPr lang="zh-CN" altLang="en-US" dirty="0"/>
              <a:t>特殊的时序数据，其中每个记录都是一个时间序列</a:t>
            </a:r>
            <a:r>
              <a:rPr lang="en-US" altLang="zh-CN" dirty="0"/>
              <a:t>(time series)</a:t>
            </a:r>
            <a:r>
              <a:rPr lang="zh-CN" altLang="en-US" dirty="0"/>
              <a:t>，即一段时间的测量序列 </a:t>
            </a:r>
          </a:p>
          <a:p>
            <a:pPr lvl="1"/>
            <a:r>
              <a:rPr lang="zh-CN" altLang="en-US" dirty="0"/>
              <a:t>时间自相关（</a:t>
            </a:r>
            <a:r>
              <a:rPr lang="en-US" altLang="zh-CN" dirty="0"/>
              <a:t>temporal autocorrelation</a:t>
            </a:r>
            <a:r>
              <a:rPr lang="zh-CN" altLang="en-US" dirty="0"/>
              <a:t>），即如果两个测量的时间很接近，这些测量的值通常非常相似 </a:t>
            </a:r>
          </a:p>
        </p:txBody>
      </p:sp>
      <p:graphicFrame>
        <p:nvGraphicFramePr>
          <p:cNvPr id="4" name="表格 3"/>
          <p:cNvGraphicFramePr>
            <a:graphicFrameLocks noGrp="1"/>
          </p:cNvGraphicFramePr>
          <p:nvPr>
            <p:extLst>
              <p:ext uri="{D42A27DB-BD31-4B8C-83A1-F6EECF244321}">
                <p14:modId xmlns:p14="http://schemas.microsoft.com/office/powerpoint/2010/main" val="279563221"/>
              </p:ext>
            </p:extLst>
          </p:nvPr>
        </p:nvGraphicFramePr>
        <p:xfrm>
          <a:off x="9839293" y="3342288"/>
          <a:ext cx="1836650" cy="2771408"/>
        </p:xfrm>
        <a:graphic>
          <a:graphicData uri="http://schemas.openxmlformats.org/drawingml/2006/table">
            <a:tbl>
              <a:tblPr firstRow="1" bandRow="1">
                <a:tableStyleId>{5C22544A-7EE6-4342-B048-85BDC9FD1C3A}</a:tableStyleId>
              </a:tblPr>
              <a:tblGrid>
                <a:gridCol w="918325">
                  <a:extLst>
                    <a:ext uri="{9D8B030D-6E8A-4147-A177-3AD203B41FA5}">
                      <a16:colId xmlns:a16="http://schemas.microsoft.com/office/drawing/2014/main" val="4128935191"/>
                    </a:ext>
                  </a:extLst>
                </a:gridCol>
                <a:gridCol w="918325">
                  <a:extLst>
                    <a:ext uri="{9D8B030D-6E8A-4147-A177-3AD203B41FA5}">
                      <a16:colId xmlns:a16="http://schemas.microsoft.com/office/drawing/2014/main" val="100938318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86963497"/>
                  </a:ext>
                </a:extLst>
              </a:tr>
              <a:tr h="346426">
                <a:tc>
                  <a:txBody>
                    <a:bodyPr/>
                    <a:lstStyle/>
                    <a:p>
                      <a:r>
                        <a:rPr lang="en-US" altLang="zh-CN" sz="1400" dirty="0" smtClean="0"/>
                        <a:t>2010</a:t>
                      </a:r>
                      <a:endParaRPr lang="zh-CN" altLang="en-US" sz="1400" dirty="0"/>
                    </a:p>
                  </a:txBody>
                  <a:tcPr/>
                </a:tc>
                <a:tc>
                  <a:txBody>
                    <a:bodyPr/>
                    <a:lstStyle/>
                    <a:p>
                      <a:r>
                        <a:rPr lang="en-US" altLang="zh-CN" sz="1400" dirty="0" smtClean="0"/>
                        <a:t>411265.2</a:t>
                      </a:r>
                      <a:endParaRPr lang="zh-CN" altLang="en-US" sz="1400" dirty="0"/>
                    </a:p>
                  </a:txBody>
                  <a:tcPr/>
                </a:tc>
                <a:extLst>
                  <a:ext uri="{0D108BD9-81ED-4DB2-BD59-A6C34878D82A}">
                    <a16:rowId xmlns:a16="http://schemas.microsoft.com/office/drawing/2014/main" val="216250943"/>
                  </a:ext>
                </a:extLst>
              </a:tr>
              <a:tr h="346426">
                <a:tc>
                  <a:txBody>
                    <a:bodyPr/>
                    <a:lstStyle/>
                    <a:p>
                      <a:r>
                        <a:rPr lang="en-US" altLang="zh-CN" sz="1400" dirty="0" smtClean="0"/>
                        <a:t>2011</a:t>
                      </a:r>
                      <a:endParaRPr lang="zh-CN" altLang="en-US" sz="1400" dirty="0"/>
                    </a:p>
                  </a:txBody>
                  <a:tcPr/>
                </a:tc>
                <a:tc>
                  <a:txBody>
                    <a:bodyPr/>
                    <a:lstStyle/>
                    <a:p>
                      <a:r>
                        <a:rPr lang="en-US" altLang="zh-CN" sz="1400" dirty="0" smtClean="0"/>
                        <a:t>484753.2</a:t>
                      </a:r>
                      <a:endParaRPr lang="zh-CN" altLang="en-US" sz="1400" dirty="0"/>
                    </a:p>
                  </a:txBody>
                  <a:tcPr/>
                </a:tc>
                <a:extLst>
                  <a:ext uri="{0D108BD9-81ED-4DB2-BD59-A6C34878D82A}">
                    <a16:rowId xmlns:a16="http://schemas.microsoft.com/office/drawing/2014/main" val="2102307283"/>
                  </a:ext>
                </a:extLst>
              </a:tr>
              <a:tr h="346426">
                <a:tc>
                  <a:txBody>
                    <a:bodyPr/>
                    <a:lstStyle/>
                    <a:p>
                      <a:r>
                        <a:rPr lang="en-US" altLang="zh-CN" sz="1400" dirty="0" smtClean="0"/>
                        <a:t>2012</a:t>
                      </a:r>
                      <a:endParaRPr lang="zh-CN" altLang="en-US" sz="1400" dirty="0"/>
                    </a:p>
                  </a:txBody>
                  <a:tcPr/>
                </a:tc>
                <a:tc>
                  <a:txBody>
                    <a:bodyPr/>
                    <a:lstStyle/>
                    <a:p>
                      <a:r>
                        <a:rPr lang="en-US" altLang="zh-CN" sz="1400" dirty="0" smtClean="0"/>
                        <a:t>539116.5</a:t>
                      </a:r>
                      <a:endParaRPr lang="zh-CN" altLang="en-US" sz="1400" dirty="0"/>
                    </a:p>
                  </a:txBody>
                  <a:tcPr/>
                </a:tc>
                <a:extLst>
                  <a:ext uri="{0D108BD9-81ED-4DB2-BD59-A6C34878D82A}">
                    <a16:rowId xmlns:a16="http://schemas.microsoft.com/office/drawing/2014/main" val="1360005676"/>
                  </a:ext>
                </a:extLst>
              </a:tr>
              <a:tr h="346426">
                <a:tc>
                  <a:txBody>
                    <a:bodyPr/>
                    <a:lstStyle/>
                    <a:p>
                      <a:r>
                        <a:rPr lang="en-US" altLang="zh-CN" sz="1400" dirty="0" smtClean="0"/>
                        <a:t>2013</a:t>
                      </a:r>
                      <a:endParaRPr lang="zh-CN" altLang="en-US" sz="1400" dirty="0"/>
                    </a:p>
                  </a:txBody>
                  <a:tcPr/>
                </a:tc>
                <a:tc>
                  <a:txBody>
                    <a:bodyPr/>
                    <a:lstStyle/>
                    <a:p>
                      <a:r>
                        <a:rPr lang="en-US" altLang="zh-CN" sz="1400" dirty="0" smtClean="0"/>
                        <a:t>590422.4</a:t>
                      </a:r>
                      <a:endParaRPr lang="zh-CN" altLang="en-US" sz="1400" dirty="0"/>
                    </a:p>
                  </a:txBody>
                  <a:tcPr/>
                </a:tc>
                <a:extLst>
                  <a:ext uri="{0D108BD9-81ED-4DB2-BD59-A6C34878D82A}">
                    <a16:rowId xmlns:a16="http://schemas.microsoft.com/office/drawing/2014/main" val="219989056"/>
                  </a:ext>
                </a:extLst>
              </a:tr>
              <a:tr h="346426">
                <a:tc>
                  <a:txBody>
                    <a:bodyPr/>
                    <a:lstStyle/>
                    <a:p>
                      <a:r>
                        <a:rPr lang="en-US" altLang="zh-CN" sz="1400" dirty="0" smtClean="0"/>
                        <a:t>2014</a:t>
                      </a:r>
                      <a:endParaRPr lang="zh-CN" altLang="en-US" sz="1400" dirty="0"/>
                    </a:p>
                  </a:txBody>
                  <a:tcPr/>
                </a:tc>
                <a:tc>
                  <a:txBody>
                    <a:bodyPr/>
                    <a:lstStyle/>
                    <a:p>
                      <a:r>
                        <a:rPr lang="en-US" altLang="zh-CN" sz="1400" dirty="0" smtClean="0"/>
                        <a:t>644791.1</a:t>
                      </a:r>
                      <a:endParaRPr lang="zh-CN" altLang="en-US" sz="1400" dirty="0"/>
                    </a:p>
                  </a:txBody>
                  <a:tcPr/>
                </a:tc>
                <a:extLst>
                  <a:ext uri="{0D108BD9-81ED-4DB2-BD59-A6C34878D82A}">
                    <a16:rowId xmlns:a16="http://schemas.microsoft.com/office/drawing/2014/main" val="1608988772"/>
                  </a:ext>
                </a:extLst>
              </a:tr>
              <a:tr h="346426">
                <a:tc>
                  <a:txBody>
                    <a:bodyPr/>
                    <a:lstStyle/>
                    <a:p>
                      <a:r>
                        <a:rPr lang="en-US" altLang="zh-CN" sz="1400" dirty="0" smtClean="0"/>
                        <a:t>2015</a:t>
                      </a:r>
                      <a:endParaRPr lang="zh-CN" altLang="en-US" sz="1400" dirty="0"/>
                    </a:p>
                  </a:txBody>
                  <a:tcPr/>
                </a:tc>
                <a:tc>
                  <a:txBody>
                    <a:bodyPr/>
                    <a:lstStyle/>
                    <a:p>
                      <a:r>
                        <a:rPr lang="en-US" altLang="zh-CN" sz="1400" dirty="0" smtClean="0"/>
                        <a:t>682635.1</a:t>
                      </a:r>
                      <a:endParaRPr lang="zh-CN" altLang="en-US" sz="1400" dirty="0"/>
                    </a:p>
                  </a:txBody>
                  <a:tcPr/>
                </a:tc>
                <a:extLst>
                  <a:ext uri="{0D108BD9-81ED-4DB2-BD59-A6C34878D82A}">
                    <a16:rowId xmlns:a16="http://schemas.microsoft.com/office/drawing/2014/main" val="2191271204"/>
                  </a:ext>
                </a:extLst>
              </a:tr>
              <a:tr h="346426">
                <a:tc>
                  <a:txBody>
                    <a:bodyPr/>
                    <a:lstStyle/>
                    <a:p>
                      <a:r>
                        <a:rPr lang="en-US" altLang="zh-CN" sz="1400" dirty="0" smtClean="0"/>
                        <a:t>2016</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3649031024"/>
                  </a:ext>
                </a:extLst>
              </a:tr>
            </a:tbl>
          </a:graphicData>
        </a:graphic>
      </p:graphicFrame>
      <p:sp>
        <p:nvSpPr>
          <p:cNvPr id="5" name="文本框 4"/>
          <p:cNvSpPr txBox="1"/>
          <p:nvPr/>
        </p:nvSpPr>
        <p:spPr>
          <a:xfrm>
            <a:off x="10362763" y="6155774"/>
            <a:ext cx="1313180" cy="261610"/>
          </a:xfrm>
          <a:prstGeom prst="rect">
            <a:avLst/>
          </a:prstGeom>
          <a:noFill/>
        </p:spPr>
        <p:txBody>
          <a:bodyPr wrap="none" rtlCol="0">
            <a:spAutoFit/>
          </a:bodyPr>
          <a:lstStyle/>
          <a:p>
            <a:r>
              <a:rPr lang="zh-CN" altLang="en-US" sz="1100" dirty="0" smtClean="0"/>
              <a:t>单位：亿元人民币</a:t>
            </a:r>
            <a:endParaRPr lang="zh-CN" altLang="en-US" sz="1100" dirty="0"/>
          </a:p>
        </p:txBody>
      </p:sp>
      <p:graphicFrame>
        <p:nvGraphicFramePr>
          <p:cNvPr id="7" name="表格 6"/>
          <p:cNvGraphicFramePr>
            <a:graphicFrameLocks noGrp="1"/>
          </p:cNvGraphicFramePr>
          <p:nvPr>
            <p:extLst>
              <p:ext uri="{D42A27DB-BD31-4B8C-83A1-F6EECF244321}">
                <p14:modId xmlns:p14="http://schemas.microsoft.com/office/powerpoint/2010/main" val="2635662869"/>
              </p:ext>
            </p:extLst>
          </p:nvPr>
        </p:nvGraphicFramePr>
        <p:xfrm>
          <a:off x="6126480" y="3342288"/>
          <a:ext cx="1987538" cy="2771408"/>
        </p:xfrm>
        <a:graphic>
          <a:graphicData uri="http://schemas.openxmlformats.org/drawingml/2006/table">
            <a:tbl>
              <a:tblPr firstRow="1" bandRow="1">
                <a:tableStyleId>{5C22544A-7EE6-4342-B048-85BDC9FD1C3A}</a:tableStyleId>
              </a:tblPr>
              <a:tblGrid>
                <a:gridCol w="993769">
                  <a:extLst>
                    <a:ext uri="{9D8B030D-6E8A-4147-A177-3AD203B41FA5}">
                      <a16:colId xmlns:a16="http://schemas.microsoft.com/office/drawing/2014/main" val="3505253589"/>
                    </a:ext>
                  </a:extLst>
                </a:gridCol>
                <a:gridCol w="993769">
                  <a:extLst>
                    <a:ext uri="{9D8B030D-6E8A-4147-A177-3AD203B41FA5}">
                      <a16:colId xmlns:a16="http://schemas.microsoft.com/office/drawing/2014/main" val="92228921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1509239642"/>
                  </a:ext>
                </a:extLst>
              </a:tr>
              <a:tr h="346426">
                <a:tc>
                  <a:txBody>
                    <a:bodyPr/>
                    <a:lstStyle/>
                    <a:p>
                      <a:r>
                        <a:rPr lang="en-US" altLang="zh-CN" sz="1400" dirty="0" smtClean="0"/>
                        <a:t>1996</a:t>
                      </a:r>
                      <a:endParaRPr lang="zh-CN" altLang="en-US" sz="1400" dirty="0"/>
                    </a:p>
                  </a:txBody>
                  <a:tcPr/>
                </a:tc>
                <a:tc>
                  <a:txBody>
                    <a:bodyPr/>
                    <a:lstStyle/>
                    <a:p>
                      <a:r>
                        <a:rPr lang="en-US" altLang="zh-CN" sz="1400" dirty="0" smtClean="0"/>
                        <a:t>70779.6</a:t>
                      </a:r>
                      <a:endParaRPr lang="zh-CN" altLang="en-US" sz="1400" dirty="0"/>
                    </a:p>
                  </a:txBody>
                  <a:tcPr/>
                </a:tc>
                <a:extLst>
                  <a:ext uri="{0D108BD9-81ED-4DB2-BD59-A6C34878D82A}">
                    <a16:rowId xmlns:a16="http://schemas.microsoft.com/office/drawing/2014/main" val="2558535033"/>
                  </a:ext>
                </a:extLst>
              </a:tr>
              <a:tr h="346426">
                <a:tc>
                  <a:txBody>
                    <a:bodyPr/>
                    <a:lstStyle/>
                    <a:p>
                      <a:r>
                        <a:rPr lang="en-US" altLang="zh-CN" sz="1400" dirty="0" smtClean="0"/>
                        <a:t>1997</a:t>
                      </a:r>
                      <a:endParaRPr lang="zh-CN" altLang="en-US" sz="1400" dirty="0"/>
                    </a:p>
                  </a:txBody>
                  <a:tcPr/>
                </a:tc>
                <a:tc>
                  <a:txBody>
                    <a:bodyPr/>
                    <a:lstStyle/>
                    <a:p>
                      <a:r>
                        <a:rPr lang="en-US" altLang="zh-CN" sz="1400" dirty="0" smtClean="0"/>
                        <a:t>78802.9</a:t>
                      </a:r>
                      <a:endParaRPr lang="zh-CN" altLang="en-US" sz="1400" dirty="0"/>
                    </a:p>
                  </a:txBody>
                  <a:tcPr/>
                </a:tc>
                <a:extLst>
                  <a:ext uri="{0D108BD9-81ED-4DB2-BD59-A6C34878D82A}">
                    <a16:rowId xmlns:a16="http://schemas.microsoft.com/office/drawing/2014/main" val="2189286953"/>
                  </a:ext>
                </a:extLst>
              </a:tr>
              <a:tr h="346426">
                <a:tc>
                  <a:txBody>
                    <a:bodyPr/>
                    <a:lstStyle/>
                    <a:p>
                      <a:r>
                        <a:rPr lang="en-US" altLang="zh-CN" sz="1400" dirty="0" smtClean="0"/>
                        <a:t>1998</a:t>
                      </a:r>
                      <a:endParaRPr lang="zh-CN" altLang="en-US" sz="1400" dirty="0"/>
                    </a:p>
                  </a:txBody>
                  <a:tcPr/>
                </a:tc>
                <a:tc>
                  <a:txBody>
                    <a:bodyPr/>
                    <a:lstStyle/>
                    <a:p>
                      <a:r>
                        <a:rPr lang="en-US" altLang="zh-CN" sz="1400" dirty="0" smtClean="0"/>
                        <a:t>83817.6</a:t>
                      </a:r>
                      <a:endParaRPr lang="zh-CN" altLang="en-US" sz="1400" dirty="0"/>
                    </a:p>
                  </a:txBody>
                  <a:tcPr/>
                </a:tc>
                <a:extLst>
                  <a:ext uri="{0D108BD9-81ED-4DB2-BD59-A6C34878D82A}">
                    <a16:rowId xmlns:a16="http://schemas.microsoft.com/office/drawing/2014/main" val="392501353"/>
                  </a:ext>
                </a:extLst>
              </a:tr>
              <a:tr h="346426">
                <a:tc>
                  <a:txBody>
                    <a:bodyPr/>
                    <a:lstStyle/>
                    <a:p>
                      <a:r>
                        <a:rPr lang="en-US" altLang="zh-CN" sz="1400" dirty="0" smtClean="0"/>
                        <a:t>1999</a:t>
                      </a:r>
                      <a:endParaRPr lang="zh-CN" altLang="en-US" sz="1400" dirty="0"/>
                    </a:p>
                  </a:txBody>
                  <a:tcPr/>
                </a:tc>
                <a:tc>
                  <a:txBody>
                    <a:bodyPr/>
                    <a:lstStyle/>
                    <a:p>
                      <a:r>
                        <a:rPr lang="en-US" altLang="zh-CN" sz="1400" dirty="0" smtClean="0"/>
                        <a:t>89366.5</a:t>
                      </a:r>
                      <a:endParaRPr lang="zh-CN" altLang="en-US" sz="1400" dirty="0"/>
                    </a:p>
                  </a:txBody>
                  <a:tcPr/>
                </a:tc>
                <a:extLst>
                  <a:ext uri="{0D108BD9-81ED-4DB2-BD59-A6C34878D82A}">
                    <a16:rowId xmlns:a16="http://schemas.microsoft.com/office/drawing/2014/main" val="765375714"/>
                  </a:ext>
                </a:extLst>
              </a:tr>
              <a:tr h="346426">
                <a:tc>
                  <a:txBody>
                    <a:bodyPr/>
                    <a:lstStyle/>
                    <a:p>
                      <a:r>
                        <a:rPr lang="en-US" altLang="zh-CN" sz="1400" dirty="0" smtClean="0"/>
                        <a:t>2000</a:t>
                      </a:r>
                      <a:endParaRPr lang="zh-CN" altLang="en-US" sz="1400" dirty="0"/>
                    </a:p>
                  </a:txBody>
                  <a:tcPr/>
                </a:tc>
                <a:tc>
                  <a:txBody>
                    <a:bodyPr/>
                    <a:lstStyle/>
                    <a:p>
                      <a:r>
                        <a:rPr lang="en-US" altLang="zh-CN" sz="1400" dirty="0" smtClean="0"/>
                        <a:t>99066.1</a:t>
                      </a:r>
                      <a:endParaRPr lang="zh-CN" altLang="en-US" sz="1400" dirty="0"/>
                    </a:p>
                  </a:txBody>
                  <a:tcPr/>
                </a:tc>
                <a:extLst>
                  <a:ext uri="{0D108BD9-81ED-4DB2-BD59-A6C34878D82A}">
                    <a16:rowId xmlns:a16="http://schemas.microsoft.com/office/drawing/2014/main" val="2793263250"/>
                  </a:ext>
                </a:extLst>
              </a:tr>
              <a:tr h="346426">
                <a:tc>
                  <a:txBody>
                    <a:bodyPr/>
                    <a:lstStyle/>
                    <a:p>
                      <a:r>
                        <a:rPr lang="en-US" altLang="zh-CN" sz="1400" dirty="0" smtClean="0"/>
                        <a:t>2001</a:t>
                      </a:r>
                      <a:endParaRPr lang="zh-CN" altLang="en-US" sz="1400" dirty="0"/>
                    </a:p>
                  </a:txBody>
                  <a:tcPr/>
                </a:tc>
                <a:tc>
                  <a:txBody>
                    <a:bodyPr/>
                    <a:lstStyle/>
                    <a:p>
                      <a:r>
                        <a:rPr lang="en-US" altLang="zh-CN" sz="1400" dirty="0" smtClean="0"/>
                        <a:t>109276.2</a:t>
                      </a:r>
                      <a:endParaRPr lang="zh-CN" altLang="en-US" sz="1400" dirty="0"/>
                    </a:p>
                  </a:txBody>
                  <a:tcPr/>
                </a:tc>
                <a:extLst>
                  <a:ext uri="{0D108BD9-81ED-4DB2-BD59-A6C34878D82A}">
                    <a16:rowId xmlns:a16="http://schemas.microsoft.com/office/drawing/2014/main" val="1496814964"/>
                  </a:ext>
                </a:extLst>
              </a:tr>
              <a:tr h="346426">
                <a:tc>
                  <a:txBody>
                    <a:bodyPr/>
                    <a:lstStyle/>
                    <a:p>
                      <a:r>
                        <a:rPr lang="en-US" altLang="zh-CN" sz="1400" dirty="0" smtClean="0"/>
                        <a:t>2002</a:t>
                      </a:r>
                      <a:endParaRPr lang="zh-CN" altLang="en-US" sz="1400" dirty="0"/>
                    </a:p>
                  </a:txBody>
                  <a:tcPr/>
                </a:tc>
                <a:tc>
                  <a:txBody>
                    <a:bodyPr/>
                    <a:lstStyle/>
                    <a:p>
                      <a:r>
                        <a:rPr lang="en-US" altLang="zh-CN" sz="1400" dirty="0" smtClean="0"/>
                        <a:t>120480.4</a:t>
                      </a:r>
                      <a:endParaRPr lang="zh-CN" altLang="en-US" sz="1400" dirty="0"/>
                    </a:p>
                  </a:txBody>
                  <a:tcPr/>
                </a:tc>
                <a:extLst>
                  <a:ext uri="{0D108BD9-81ED-4DB2-BD59-A6C34878D82A}">
                    <a16:rowId xmlns:a16="http://schemas.microsoft.com/office/drawing/2014/main" val="246171969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34850216"/>
              </p:ext>
            </p:extLst>
          </p:nvPr>
        </p:nvGraphicFramePr>
        <p:xfrm>
          <a:off x="8114018" y="3342288"/>
          <a:ext cx="1743636" cy="2771408"/>
        </p:xfrm>
        <a:graphic>
          <a:graphicData uri="http://schemas.openxmlformats.org/drawingml/2006/table">
            <a:tbl>
              <a:tblPr firstRow="1" bandRow="1">
                <a:tableStyleId>{5C22544A-7EE6-4342-B048-85BDC9FD1C3A}</a:tableStyleId>
              </a:tblPr>
              <a:tblGrid>
                <a:gridCol w="871818">
                  <a:extLst>
                    <a:ext uri="{9D8B030D-6E8A-4147-A177-3AD203B41FA5}">
                      <a16:colId xmlns:a16="http://schemas.microsoft.com/office/drawing/2014/main" val="2334305558"/>
                    </a:ext>
                  </a:extLst>
                </a:gridCol>
                <a:gridCol w="871818">
                  <a:extLst>
                    <a:ext uri="{9D8B030D-6E8A-4147-A177-3AD203B41FA5}">
                      <a16:colId xmlns:a16="http://schemas.microsoft.com/office/drawing/2014/main" val="3428777497"/>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2309740911"/>
                  </a:ext>
                </a:extLst>
              </a:tr>
              <a:tr h="346426">
                <a:tc>
                  <a:txBody>
                    <a:bodyPr/>
                    <a:lstStyle/>
                    <a:p>
                      <a:r>
                        <a:rPr lang="en-US" altLang="zh-CN" sz="1400" dirty="0" smtClean="0"/>
                        <a:t>2003</a:t>
                      </a:r>
                      <a:endParaRPr lang="zh-CN" altLang="en-US" sz="1400" dirty="0"/>
                    </a:p>
                  </a:txBody>
                  <a:tcPr/>
                </a:tc>
                <a:tc>
                  <a:txBody>
                    <a:bodyPr/>
                    <a:lstStyle/>
                    <a:p>
                      <a:r>
                        <a:rPr lang="en-US" altLang="zh-CN" sz="1400" dirty="0" smtClean="0"/>
                        <a:t>136576.3</a:t>
                      </a:r>
                      <a:endParaRPr lang="zh-CN" altLang="en-US" sz="1400" dirty="0"/>
                    </a:p>
                  </a:txBody>
                  <a:tcPr/>
                </a:tc>
                <a:extLst>
                  <a:ext uri="{0D108BD9-81ED-4DB2-BD59-A6C34878D82A}">
                    <a16:rowId xmlns:a16="http://schemas.microsoft.com/office/drawing/2014/main" val="4017585561"/>
                  </a:ext>
                </a:extLst>
              </a:tr>
              <a:tr h="346426">
                <a:tc>
                  <a:txBody>
                    <a:bodyPr/>
                    <a:lstStyle/>
                    <a:p>
                      <a:r>
                        <a:rPr lang="en-US" altLang="zh-CN" sz="1400" dirty="0" smtClean="0"/>
                        <a:t>2004</a:t>
                      </a:r>
                      <a:endParaRPr lang="zh-CN" altLang="en-US" sz="1400" dirty="0"/>
                    </a:p>
                  </a:txBody>
                  <a:tcPr/>
                </a:tc>
                <a:tc>
                  <a:txBody>
                    <a:bodyPr/>
                    <a:lstStyle/>
                    <a:p>
                      <a:r>
                        <a:rPr lang="en-US" altLang="zh-CN" sz="1400" dirty="0" smtClean="0"/>
                        <a:t>161415.4</a:t>
                      </a:r>
                      <a:endParaRPr lang="zh-CN" altLang="en-US" sz="1400" dirty="0"/>
                    </a:p>
                  </a:txBody>
                  <a:tcPr/>
                </a:tc>
                <a:extLst>
                  <a:ext uri="{0D108BD9-81ED-4DB2-BD59-A6C34878D82A}">
                    <a16:rowId xmlns:a16="http://schemas.microsoft.com/office/drawing/2014/main" val="1275143109"/>
                  </a:ext>
                </a:extLst>
              </a:tr>
              <a:tr h="346426">
                <a:tc>
                  <a:txBody>
                    <a:bodyPr/>
                    <a:lstStyle/>
                    <a:p>
                      <a:r>
                        <a:rPr lang="en-US" altLang="zh-CN" sz="1400" dirty="0" smtClean="0"/>
                        <a:t>2005</a:t>
                      </a:r>
                      <a:endParaRPr lang="zh-CN" altLang="en-US" sz="1400" dirty="0"/>
                    </a:p>
                  </a:txBody>
                  <a:tcPr/>
                </a:tc>
                <a:tc>
                  <a:txBody>
                    <a:bodyPr/>
                    <a:lstStyle/>
                    <a:p>
                      <a:r>
                        <a:rPr lang="en-US" altLang="zh-CN" sz="1400" dirty="0" smtClean="0"/>
                        <a:t>185998.9</a:t>
                      </a:r>
                      <a:endParaRPr lang="zh-CN" altLang="en-US" sz="1400" dirty="0"/>
                    </a:p>
                  </a:txBody>
                  <a:tcPr/>
                </a:tc>
                <a:extLst>
                  <a:ext uri="{0D108BD9-81ED-4DB2-BD59-A6C34878D82A}">
                    <a16:rowId xmlns:a16="http://schemas.microsoft.com/office/drawing/2014/main" val="173262911"/>
                  </a:ext>
                </a:extLst>
              </a:tr>
              <a:tr h="346426">
                <a:tc>
                  <a:txBody>
                    <a:bodyPr/>
                    <a:lstStyle/>
                    <a:p>
                      <a:r>
                        <a:rPr lang="en-US" altLang="zh-CN" sz="1400" dirty="0" smtClean="0"/>
                        <a:t>2006</a:t>
                      </a:r>
                      <a:endParaRPr lang="zh-CN" altLang="en-US" sz="1400" dirty="0"/>
                    </a:p>
                  </a:txBody>
                  <a:tcPr/>
                </a:tc>
                <a:tc>
                  <a:txBody>
                    <a:bodyPr/>
                    <a:lstStyle/>
                    <a:p>
                      <a:r>
                        <a:rPr lang="en-US" altLang="zh-CN" sz="1400" dirty="0" smtClean="0"/>
                        <a:t>219028.5</a:t>
                      </a:r>
                      <a:endParaRPr lang="zh-CN" altLang="en-US" sz="1400" dirty="0"/>
                    </a:p>
                  </a:txBody>
                  <a:tcPr/>
                </a:tc>
                <a:extLst>
                  <a:ext uri="{0D108BD9-81ED-4DB2-BD59-A6C34878D82A}">
                    <a16:rowId xmlns:a16="http://schemas.microsoft.com/office/drawing/2014/main" val="3328293505"/>
                  </a:ext>
                </a:extLst>
              </a:tr>
              <a:tr h="346426">
                <a:tc>
                  <a:txBody>
                    <a:bodyPr/>
                    <a:lstStyle/>
                    <a:p>
                      <a:r>
                        <a:rPr lang="en-US" altLang="zh-CN" sz="1400" dirty="0" smtClean="0"/>
                        <a:t>2007</a:t>
                      </a:r>
                      <a:endParaRPr lang="zh-CN" altLang="en-US" sz="1400" dirty="0"/>
                    </a:p>
                  </a:txBody>
                  <a:tcPr/>
                </a:tc>
                <a:tc>
                  <a:txBody>
                    <a:bodyPr/>
                    <a:lstStyle/>
                    <a:p>
                      <a:r>
                        <a:rPr lang="en-US" altLang="zh-CN" sz="1400" dirty="0" smtClean="0"/>
                        <a:t>270844.0</a:t>
                      </a:r>
                      <a:endParaRPr lang="zh-CN" altLang="en-US" sz="1400" dirty="0"/>
                    </a:p>
                  </a:txBody>
                  <a:tcPr/>
                </a:tc>
                <a:extLst>
                  <a:ext uri="{0D108BD9-81ED-4DB2-BD59-A6C34878D82A}">
                    <a16:rowId xmlns:a16="http://schemas.microsoft.com/office/drawing/2014/main" val="2778988357"/>
                  </a:ext>
                </a:extLst>
              </a:tr>
              <a:tr h="346426">
                <a:tc>
                  <a:txBody>
                    <a:bodyPr/>
                    <a:lstStyle/>
                    <a:p>
                      <a:r>
                        <a:rPr lang="en-US" altLang="zh-CN" sz="1400" dirty="0" smtClean="0"/>
                        <a:t>2008</a:t>
                      </a:r>
                      <a:endParaRPr lang="zh-CN" altLang="en-US" sz="1400" dirty="0"/>
                    </a:p>
                  </a:txBody>
                  <a:tcPr/>
                </a:tc>
                <a:tc>
                  <a:txBody>
                    <a:bodyPr/>
                    <a:lstStyle/>
                    <a:p>
                      <a:r>
                        <a:rPr lang="en-US" altLang="zh-CN" sz="1400" dirty="0" smtClean="0"/>
                        <a:t>321500.5</a:t>
                      </a:r>
                      <a:endParaRPr lang="zh-CN" altLang="en-US" sz="1400" dirty="0"/>
                    </a:p>
                  </a:txBody>
                  <a:tcPr/>
                </a:tc>
                <a:extLst>
                  <a:ext uri="{0D108BD9-81ED-4DB2-BD59-A6C34878D82A}">
                    <a16:rowId xmlns:a16="http://schemas.microsoft.com/office/drawing/2014/main" val="803266678"/>
                  </a:ext>
                </a:extLst>
              </a:tr>
              <a:tr h="346426">
                <a:tc>
                  <a:txBody>
                    <a:bodyPr/>
                    <a:lstStyle/>
                    <a:p>
                      <a:r>
                        <a:rPr lang="en-US" altLang="zh-CN" sz="1400" dirty="0" smtClean="0"/>
                        <a:t>2009</a:t>
                      </a:r>
                      <a:endParaRPr lang="zh-CN" altLang="en-US" sz="1400" dirty="0"/>
                    </a:p>
                  </a:txBody>
                  <a:tcPr/>
                </a:tc>
                <a:tc>
                  <a:txBody>
                    <a:bodyPr/>
                    <a:lstStyle/>
                    <a:p>
                      <a:r>
                        <a:rPr lang="en-US" altLang="zh-CN" sz="1400" dirty="0" smtClean="0"/>
                        <a:t>348498.5</a:t>
                      </a:r>
                      <a:endParaRPr lang="zh-CN" altLang="en-US" sz="1400" dirty="0"/>
                    </a:p>
                  </a:txBody>
                  <a:tcPr/>
                </a:tc>
                <a:extLst>
                  <a:ext uri="{0D108BD9-81ED-4DB2-BD59-A6C34878D82A}">
                    <a16:rowId xmlns:a16="http://schemas.microsoft.com/office/drawing/2014/main" val="3267245244"/>
                  </a:ext>
                </a:extLst>
              </a:tr>
            </a:tbl>
          </a:graphicData>
        </a:graphic>
      </p:graphicFrame>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28" y="3648860"/>
            <a:ext cx="3937005" cy="30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组合 10"/>
          <p:cNvGrpSpPr/>
          <p:nvPr/>
        </p:nvGrpSpPr>
        <p:grpSpPr>
          <a:xfrm>
            <a:off x="6332732" y="221445"/>
            <a:ext cx="4963218" cy="2743583"/>
            <a:chOff x="6332732" y="221445"/>
            <a:chExt cx="4963218" cy="2743583"/>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732" y="221445"/>
              <a:ext cx="4963218" cy="2743583"/>
            </a:xfrm>
            <a:prstGeom prst="rect">
              <a:avLst/>
            </a:prstGeom>
          </p:spPr>
        </p:pic>
        <p:sp>
          <p:nvSpPr>
            <p:cNvPr id="10" name="矩形 9"/>
            <p:cNvSpPr/>
            <p:nvPr/>
          </p:nvSpPr>
          <p:spPr>
            <a:xfrm>
              <a:off x="6332732" y="286603"/>
              <a:ext cx="1013419" cy="369332"/>
            </a:xfrm>
            <a:prstGeom prst="rect">
              <a:avLst/>
            </a:prstGeom>
          </p:spPr>
          <p:txBody>
            <a:bodyPr wrap="none">
              <a:spAutoFit/>
            </a:bodyPr>
            <a:lstStyle/>
            <a:p>
              <a:r>
                <a:rPr lang="en-US" altLang="zh-CN" dirty="0">
                  <a:solidFill>
                    <a:srgbClr val="0070C0"/>
                  </a:solidFill>
                </a:rPr>
                <a:t>&gt;</a:t>
              </a:r>
              <a:r>
                <a:rPr lang="zh-CN" altLang="en-US" dirty="0" smtClean="0">
                  <a:solidFill>
                    <a:srgbClr val="0070C0"/>
                  </a:solidFill>
                </a:rPr>
                <a:t>plot</a:t>
              </a:r>
              <a:r>
                <a:rPr lang="zh-CN" altLang="en-US" dirty="0">
                  <a:solidFill>
                    <a:srgbClr val="0070C0"/>
                  </a:solidFill>
                </a:rPr>
                <a:t>(dt)</a:t>
              </a:r>
            </a:p>
          </p:txBody>
        </p:sp>
      </p:grpSp>
    </p:spTree>
    <p:extLst>
      <p:ext uri="{BB962C8B-B14F-4D97-AF65-F5344CB8AC3E}">
        <p14:creationId xmlns:p14="http://schemas.microsoft.com/office/powerpoint/2010/main" val="14382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250"/>
                                        <p:tgtEl>
                                          <p:spTgt spid="7"/>
                                        </p:tgtEl>
                                      </p:cBhvr>
                                    </p:animEffect>
                                  </p:childTnLst>
                                </p:cTn>
                              </p:par>
                            </p:childTnLst>
                          </p:cTn>
                        </p:par>
                        <p:par>
                          <p:cTn id="19" fill="hold">
                            <p:stCondLst>
                              <p:cond delay="250"/>
                            </p:stCondLst>
                            <p:childTnLst>
                              <p:par>
                                <p:cTn id="20" presetID="2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50"/>
                                        <p:tgtEl>
                                          <p:spTgt spid="8"/>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50"/>
                                        <p:tgtEl>
                                          <p:spTgt spid="4"/>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时间序列的生成方式</a:t>
            </a:r>
            <a:endParaRPr lang="zh-CN" altLang="en-US" sz="3600"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3831" y="1985751"/>
            <a:ext cx="5276850" cy="3743325"/>
          </a:xfrm>
        </p:spPr>
      </p:pic>
      <p:sp>
        <p:nvSpPr>
          <p:cNvPr id="4" name="Rectangle 1"/>
          <p:cNvSpPr>
            <a:spLocks noChangeArrowheads="1"/>
          </p:cNvSpPr>
          <p:nvPr/>
        </p:nvSpPr>
        <p:spPr bwMode="auto">
          <a:xfrm>
            <a:off x="1097280" y="1935613"/>
            <a:ext cx="6873677"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example.data&lt;-rnorm(365,mean=10,sd=4)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a:t>
            </a:r>
            <a:r>
              <a:rPr kumimoji="0" lang="en-US" altLang="zh-CN" sz="1400" b="0" i="0" u="none" strike="noStrike" cap="none" normalizeH="0" baseline="0" dirty="0" err="1" smtClean="0">
                <a:ln>
                  <a:noFill/>
                </a:ln>
                <a:solidFill>
                  <a:srgbClr val="0000FF"/>
                </a:solidFill>
                <a:effectLst/>
                <a:latin typeface="Lucida Console" panose="020B0609040504020204" pitchFamily="49" charset="0"/>
              </a:rPr>
              <a:t>testseries</a:t>
            </a:r>
            <a:r>
              <a:rPr kumimoji="0" lang="en-US" altLang="zh-CN" sz="1400" b="0" i="0" u="none" strike="noStrike" cap="none" normalizeH="0" baseline="0" dirty="0" smtClean="0">
                <a:ln>
                  <a:noFill/>
                </a:ln>
                <a:solidFill>
                  <a:srgbClr val="0000FF"/>
                </a:solidFill>
                <a:effectLst/>
                <a:latin typeface="Lucida Console" panose="020B0609040504020204" pitchFamily="49" charset="0"/>
              </a:rPr>
              <a:t>&lt;-</a:t>
            </a:r>
            <a:r>
              <a:rPr kumimoji="0" lang="zh-CN" altLang="zh-CN" sz="1400" b="0" i="0" u="none" strike="noStrike" cap="none" normalizeH="0" baseline="0" dirty="0" smtClean="0">
                <a:ln>
                  <a:noFill/>
                </a:ln>
                <a:solidFill>
                  <a:srgbClr val="0000FF"/>
                </a:solidFill>
                <a:effectLst/>
                <a:latin typeface="Lucida Console" panose="020B0609040504020204" pitchFamily="49" charset="0"/>
              </a:rPr>
              <a:t>ts(example.data,frequency = 365,start=c(2017,1,1))</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097280" y="2564753"/>
            <a:ext cx="2040623"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Time Series: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Start = c(2017, 1)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End = c(2017, 365)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Frequency = 365 </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6" name="文本框 5"/>
          <p:cNvSpPr txBox="1"/>
          <p:nvPr/>
        </p:nvSpPr>
        <p:spPr>
          <a:xfrm>
            <a:off x="7465267" y="5678938"/>
            <a:ext cx="2765503" cy="523220"/>
          </a:xfrm>
          <a:prstGeom prst="rect">
            <a:avLst/>
          </a:prstGeom>
          <a:noFill/>
        </p:spPr>
        <p:txBody>
          <a:bodyPr wrap="square" rtlCol="0">
            <a:spAutoFit/>
          </a:bodyPr>
          <a:lstStyle/>
          <a:p>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提示：</a:t>
            </a:r>
            <a:r>
              <a:rPr lang="en-US" altLang="zh-CN" sz="1400" dirty="0" err="1" smtClean="0">
                <a:latin typeface="Times New Roman" panose="02020603050405020304" pitchFamily="18" charset="0"/>
                <a:ea typeface="华文楷体" panose="02010600040101010101" pitchFamily="2" charset="-122"/>
                <a:cs typeface="Times New Roman" panose="02020603050405020304" pitchFamily="18" charset="0"/>
              </a:rPr>
              <a:t>ts</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函数是生成时间序列的专用函数，内置于</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stats</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包中</a:t>
            </a:r>
            <a:endParaRPr lang="zh-CN" altLang="en-US" sz="1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Rectangle 3"/>
          <p:cNvSpPr>
            <a:spLocks noChangeArrowheads="1"/>
          </p:cNvSpPr>
          <p:nvPr/>
        </p:nvSpPr>
        <p:spPr bwMode="auto">
          <a:xfrm>
            <a:off x="9029051" y="2348303"/>
            <a:ext cx="167353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0000FF"/>
                </a:solidFill>
                <a:effectLst/>
                <a:latin typeface="Lucida Console" panose="020B0609040504020204" pitchFamily="49" charset="0"/>
              </a:rPr>
              <a:t>&gt; plot(testseries)</a:t>
            </a:r>
            <a:endParaRPr kumimoji="0" lang="zh-CN" altLang="zh-CN" sz="2800" b="0" i="0" u="none" strike="noStrike" cap="none" normalizeH="0" baseline="0" smtClean="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5243531" y="1488491"/>
            <a:ext cx="6517150" cy="4737843"/>
          </a:xfrm>
          <a:prstGeom prst="rect">
            <a:avLst/>
          </a:prstGeom>
        </p:spPr>
      </p:pic>
    </p:spTree>
    <p:extLst>
      <p:ext uri="{BB962C8B-B14F-4D97-AF65-F5344CB8AC3E}">
        <p14:creationId xmlns:p14="http://schemas.microsoft.com/office/powerpoint/2010/main" val="20877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p:txBody>
          <a:bodyPr/>
          <a:lstStyle/>
          <a:p>
            <a:r>
              <a:rPr lang="zh-CN" altLang="en-US" dirty="0" smtClean="0"/>
              <a:t>时空数据，即：时间</a:t>
            </a:r>
            <a:r>
              <a:rPr lang="en-US" altLang="zh-CN" dirty="0" smtClean="0"/>
              <a:t>-</a:t>
            </a:r>
            <a:r>
              <a:rPr lang="zh-CN" altLang="en-US" dirty="0" smtClean="0"/>
              <a:t>空间数据</a:t>
            </a:r>
            <a:endParaRPr lang="zh-CN" altLang="en-US" dirty="0"/>
          </a:p>
        </p:txBody>
      </p:sp>
      <p:pic>
        <p:nvPicPr>
          <p:cNvPr id="5" name="Picture 9" descr="sst_land_temp_82_be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a:xfrm>
            <a:off x="4862612" y="823049"/>
            <a:ext cx="6629400" cy="4973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2"/>
          <p:cNvSpPr txBox="1">
            <a:spLocks noChangeArrowheads="1"/>
          </p:cNvSpPr>
          <p:nvPr/>
        </p:nvSpPr>
        <p:spPr bwMode="auto">
          <a:xfrm>
            <a:off x="838200" y="2955925"/>
            <a:ext cx="2286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smtClean="0">
                <a:ea typeface="SimSun" panose="02010600030101010101" pitchFamily="2" charset="-122"/>
              </a:rPr>
              <a:t>全球海洋和陆地表面的月份平均温度</a:t>
            </a:r>
            <a:endParaRPr lang="en-US" altLang="zh-CN" sz="2000" dirty="0">
              <a:ea typeface="SimSun" panose="02010600030101010101" pitchFamily="2" charset="-122"/>
            </a:endParaRPr>
          </a:p>
        </p:txBody>
      </p:sp>
    </p:spTree>
    <p:extLst>
      <p:ext uri="{BB962C8B-B14F-4D97-AF65-F5344CB8AC3E}">
        <p14:creationId xmlns:p14="http://schemas.microsoft.com/office/powerpoint/2010/main" val="1232570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数据质量</a:t>
            </a:r>
            <a:endParaRPr lang="zh-CN" altLang="en-US" dirty="0"/>
          </a:p>
        </p:txBody>
      </p:sp>
      <p:sp>
        <p:nvSpPr>
          <p:cNvPr id="3" name="内容占位符 2"/>
          <p:cNvSpPr>
            <a:spLocks noGrp="1"/>
          </p:cNvSpPr>
          <p:nvPr>
            <p:ph idx="1"/>
          </p:nvPr>
        </p:nvSpPr>
        <p:spPr/>
        <p:txBody>
          <a:bodyPr/>
          <a:lstStyle/>
          <a:p>
            <a:r>
              <a:rPr lang="zh-CN" altLang="en-US" dirty="0" smtClean="0"/>
              <a:t>数据存在什么样的“质量问题”</a:t>
            </a:r>
            <a:endParaRPr lang="en-US" altLang="zh-CN" dirty="0" smtClean="0"/>
          </a:p>
          <a:p>
            <a:r>
              <a:rPr lang="zh-CN" altLang="en-US" dirty="0" smtClean="0"/>
              <a:t>如何发现数据中存在的质量问题</a:t>
            </a:r>
            <a:endParaRPr lang="en-US" altLang="zh-CN" dirty="0" smtClean="0"/>
          </a:p>
          <a:p>
            <a:r>
              <a:rPr lang="zh-CN" altLang="en-US" dirty="0" smtClean="0"/>
              <a:t>面对数据质量问题我们能够做些什么</a:t>
            </a:r>
            <a:endParaRPr lang="en-US" altLang="zh-CN" dirty="0" smtClean="0"/>
          </a:p>
          <a:p>
            <a:endParaRPr lang="en-US" altLang="zh-CN" dirty="0"/>
          </a:p>
          <a:p>
            <a:pPr marL="201168" lvl="1" indent="0">
              <a:buNone/>
            </a:pPr>
            <a:r>
              <a:rPr lang="zh-CN" altLang="en-US" sz="2000" dirty="0" smtClean="0">
                <a:solidFill>
                  <a:srgbClr val="0070C0"/>
                </a:solidFill>
              </a:rPr>
              <a:t>例如</a:t>
            </a:r>
            <a:r>
              <a:rPr lang="zh-CN" altLang="en-US" sz="2400" dirty="0" smtClean="0">
                <a:solidFill>
                  <a:srgbClr val="0070C0"/>
                </a:solidFill>
              </a:rPr>
              <a:t>：</a:t>
            </a:r>
            <a:endParaRPr lang="en-US" altLang="zh-CN" sz="24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噪声</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异常点</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数据缺失</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异常重复</a:t>
            </a:r>
            <a:endParaRPr lang="en-US" altLang="zh-CN" sz="1800" dirty="0">
              <a:solidFill>
                <a:srgbClr val="0070C0"/>
              </a:solidFill>
            </a:endParaRPr>
          </a:p>
          <a:p>
            <a:pPr lvl="2">
              <a:buFont typeface="Arial" panose="020B0604020202020204" pitchFamily="34" charset="0"/>
              <a:buChar char="•"/>
            </a:pPr>
            <a:endParaRPr lang="zh-CN" altLang="en-US" sz="1800" dirty="0">
              <a:solidFill>
                <a:srgbClr val="0070C0"/>
              </a:solidFill>
            </a:endParaRPr>
          </a:p>
        </p:txBody>
      </p:sp>
      <p:grpSp>
        <p:nvGrpSpPr>
          <p:cNvPr id="6" name="组合 5"/>
          <p:cNvGrpSpPr/>
          <p:nvPr/>
        </p:nvGrpSpPr>
        <p:grpSpPr>
          <a:xfrm>
            <a:off x="4694830" y="3589361"/>
            <a:ext cx="2447312" cy="1733266"/>
            <a:chOff x="4694830" y="3589361"/>
            <a:chExt cx="2447312" cy="1733266"/>
          </a:xfrm>
        </p:grpSpPr>
        <p:sp>
          <p:nvSpPr>
            <p:cNvPr id="4" name="右大括号 3"/>
            <p:cNvSpPr/>
            <p:nvPr/>
          </p:nvSpPr>
          <p:spPr>
            <a:xfrm>
              <a:off x="4694830" y="3589361"/>
              <a:ext cx="709683" cy="17332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5572482" y="4271328"/>
              <a:ext cx="1569660" cy="369332"/>
            </a:xfrm>
            <a:prstGeom prst="rect">
              <a:avLst/>
            </a:prstGeom>
            <a:noFill/>
          </p:spPr>
          <p:txBody>
            <a:bodyPr wrap="none" rtlCol="0">
              <a:spAutoFit/>
            </a:bodyPr>
            <a:lstStyle/>
            <a:p>
              <a:r>
                <a:rPr lang="zh-CN" altLang="en-US" dirty="0" smtClean="0"/>
                <a:t>数据清洗技术</a:t>
              </a:r>
              <a:endParaRPr lang="zh-CN" altLang="en-US" dirty="0"/>
            </a:p>
          </p:txBody>
        </p:sp>
      </p:grpSp>
    </p:spTree>
    <p:extLst>
      <p:ext uri="{BB962C8B-B14F-4D97-AF65-F5344CB8AC3E}">
        <p14:creationId xmlns:p14="http://schemas.microsoft.com/office/powerpoint/2010/main" val="393492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噪声</a:t>
            </a:r>
            <a:endParaRPr lang="zh-CN" altLang="en-US" sz="3600" dirty="0"/>
          </a:p>
        </p:txBody>
      </p:sp>
      <p:sp>
        <p:nvSpPr>
          <p:cNvPr id="3" name="内容占位符 2"/>
          <p:cNvSpPr>
            <a:spLocks noGrp="1"/>
          </p:cNvSpPr>
          <p:nvPr>
            <p:ph idx="1"/>
          </p:nvPr>
        </p:nvSpPr>
        <p:spPr/>
        <p:txBody>
          <a:bodyPr/>
          <a:lstStyle/>
          <a:p>
            <a:r>
              <a:rPr lang="zh-CN" altLang="en-US" dirty="0" smtClean="0"/>
              <a:t>噪声指原始数据受到影响后表现出的样子</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840871" y="2462983"/>
            <a:ext cx="4103688"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5950909" y="2469333"/>
            <a:ext cx="3738562"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2907671" y="5898333"/>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a:t>
            </a:r>
          </a:p>
        </p:txBody>
      </p:sp>
      <p:sp>
        <p:nvSpPr>
          <p:cNvPr id="7" name="Text Box 7"/>
          <p:cNvSpPr txBox="1">
            <a:spLocks noChangeArrowheads="1"/>
          </p:cNvSpPr>
          <p:nvPr/>
        </p:nvSpPr>
        <p:spPr bwMode="auto">
          <a:xfrm>
            <a:off x="6412871" y="5898333"/>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 + Noise</a:t>
            </a:r>
          </a:p>
        </p:txBody>
      </p:sp>
    </p:spTree>
    <p:extLst>
      <p:ext uri="{BB962C8B-B14F-4D97-AF65-F5344CB8AC3E}">
        <p14:creationId xmlns:p14="http://schemas.microsoft.com/office/powerpoint/2010/main" val="20871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时间序列当中的噪声含义</a:t>
            </a:r>
            <a:endParaRPr lang="zh-CN" altLang="en-US" sz="2800" dirty="0"/>
          </a:p>
        </p:txBody>
      </p:sp>
      <p:sp>
        <p:nvSpPr>
          <p:cNvPr id="3" name="内容占位符 2"/>
          <p:cNvSpPr>
            <a:spLocks noGrp="1"/>
          </p:cNvSpPr>
          <p:nvPr>
            <p:ph idx="1"/>
          </p:nvPr>
        </p:nvSpPr>
        <p:spPr>
          <a:xfrm>
            <a:off x="1097280" y="1845734"/>
            <a:ext cx="4851575" cy="4023360"/>
          </a:xfrm>
        </p:spPr>
        <p:txBody>
          <a:bodyPr/>
          <a:lstStyle/>
          <a:p>
            <a:r>
              <a:rPr lang="zh-CN" altLang="en-US" dirty="0" smtClean="0"/>
              <a:t>无法被模型或者趋势线解释的剩余部分在时间序列中被称为噪声，噪声一般应当满足期望为</a:t>
            </a:r>
            <a:r>
              <a:rPr lang="en-US" altLang="zh-CN" dirty="0" smtClean="0"/>
              <a:t>0</a:t>
            </a:r>
            <a:r>
              <a:rPr lang="zh-CN" altLang="en-US" dirty="0" smtClean="0"/>
              <a:t>且相互独立。</a:t>
            </a:r>
            <a:endParaRPr lang="en-US" altLang="zh-CN" dirty="0" smtClean="0"/>
          </a:p>
          <a:p>
            <a:endParaRPr lang="en-US" altLang="zh-CN" dirty="0"/>
          </a:p>
          <a:p>
            <a:endParaRPr lang="en-US" altLang="zh-CN" dirty="0" smtClean="0"/>
          </a:p>
          <a:p>
            <a:endParaRPr lang="en-US" altLang="zh-CN" dirty="0"/>
          </a:p>
          <a:p>
            <a:r>
              <a:rPr lang="zh-CN" altLang="en-US" dirty="0" smtClean="0"/>
              <a:t>在现实数据当中，噪声是普遍存在的，如何在含噪声数据中发现数据的规律是数据分析要解决的一个重要问题。</a:t>
            </a:r>
            <a:endParaRPr lang="zh-CN" altLang="en-US" dirty="0"/>
          </a:p>
        </p:txBody>
      </p:sp>
      <p:grpSp>
        <p:nvGrpSpPr>
          <p:cNvPr id="14" name="组合 13"/>
          <p:cNvGrpSpPr/>
          <p:nvPr/>
        </p:nvGrpSpPr>
        <p:grpSpPr>
          <a:xfrm>
            <a:off x="6126480" y="2406165"/>
            <a:ext cx="5276850" cy="3743325"/>
            <a:chOff x="5878830" y="1985751"/>
            <a:chExt cx="5276850" cy="3743325"/>
          </a:xfrm>
        </p:grpSpPr>
        <p:pic>
          <p:nvPicPr>
            <p:cNvPr id="4"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830" y="1985751"/>
              <a:ext cx="5276850" cy="3743325"/>
            </a:xfrm>
            <a:prstGeom prst="rect">
              <a:avLst/>
            </a:prstGeom>
          </p:spPr>
        </p:pic>
        <p:cxnSp>
          <p:nvCxnSpPr>
            <p:cNvPr id="6" name="直接连接符 5"/>
            <p:cNvCxnSpPr/>
            <p:nvPr/>
          </p:nvCxnSpPr>
          <p:spPr>
            <a:xfrm>
              <a:off x="6716110" y="3825766"/>
              <a:ext cx="4014952" cy="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1247227" y="2864351"/>
            <a:ext cx="1054100" cy="993063"/>
            <a:chOff x="1247227" y="2658413"/>
            <a:chExt cx="1054100" cy="993063"/>
          </a:xfrm>
        </p:grpSpPr>
        <p:graphicFrame>
          <p:nvGraphicFramePr>
            <p:cNvPr id="11" name="对象 10"/>
            <p:cNvGraphicFramePr>
              <a:graphicFrameLocks noChangeAspect="1"/>
            </p:cNvGraphicFramePr>
            <p:nvPr>
              <p:extLst>
                <p:ext uri="{D42A27DB-BD31-4B8C-83A1-F6EECF244321}">
                  <p14:modId xmlns:p14="http://schemas.microsoft.com/office/powerpoint/2010/main" val="3823053259"/>
                </p:ext>
              </p:extLst>
            </p:nvPr>
          </p:nvGraphicFramePr>
          <p:xfrm>
            <a:off x="1247227" y="2658413"/>
            <a:ext cx="609600" cy="228600"/>
          </p:xfrm>
          <a:graphic>
            <a:graphicData uri="http://schemas.openxmlformats.org/presentationml/2006/ole">
              <mc:AlternateContent xmlns:mc="http://schemas.openxmlformats.org/markup-compatibility/2006">
                <mc:Choice xmlns:v="urn:schemas-microsoft-com:vml" Requires="v">
                  <p:oleObj spid="_x0000_s9326" name="Equation" r:id="rId4" imgW="609480" imgH="228600" progId="Equation.DSMT4">
                    <p:embed/>
                  </p:oleObj>
                </mc:Choice>
                <mc:Fallback>
                  <p:oleObj name="Equation" r:id="rId4" imgW="609480" imgH="228600" progId="Equation.DSMT4">
                    <p:embed/>
                    <p:pic>
                      <p:nvPicPr>
                        <p:cNvPr id="0" name=""/>
                        <p:cNvPicPr/>
                        <p:nvPr/>
                      </p:nvPicPr>
                      <p:blipFill>
                        <a:blip r:embed="rId5"/>
                        <a:stretch>
                          <a:fillRect/>
                        </a:stretch>
                      </p:blipFill>
                      <p:spPr>
                        <a:xfrm>
                          <a:off x="1247227" y="2658413"/>
                          <a:ext cx="609600" cy="2286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73155607"/>
                </p:ext>
              </p:extLst>
            </p:nvPr>
          </p:nvGraphicFramePr>
          <p:xfrm>
            <a:off x="1247227" y="2995387"/>
            <a:ext cx="711200" cy="241300"/>
          </p:xfrm>
          <a:graphic>
            <a:graphicData uri="http://schemas.openxmlformats.org/presentationml/2006/ole">
              <mc:AlternateContent xmlns:mc="http://schemas.openxmlformats.org/markup-compatibility/2006">
                <mc:Choice xmlns:v="urn:schemas-microsoft-com:vml" Requires="v">
                  <p:oleObj spid="_x0000_s9327" name="Equation" r:id="rId6" imgW="711000" imgH="241200" progId="Equation.DSMT4">
                    <p:embed/>
                  </p:oleObj>
                </mc:Choice>
                <mc:Fallback>
                  <p:oleObj name="Equation" r:id="rId6" imgW="711000" imgH="241200" progId="Equation.DSMT4">
                    <p:embed/>
                    <p:pic>
                      <p:nvPicPr>
                        <p:cNvPr id="11" name="对象 10"/>
                        <p:cNvPicPr/>
                        <p:nvPr/>
                      </p:nvPicPr>
                      <p:blipFill>
                        <a:blip r:embed="rId7"/>
                        <a:stretch>
                          <a:fillRect/>
                        </a:stretch>
                      </p:blipFill>
                      <p:spPr>
                        <a:xfrm>
                          <a:off x="1247227" y="2995387"/>
                          <a:ext cx="711200" cy="2413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08181221"/>
                </p:ext>
              </p:extLst>
            </p:nvPr>
          </p:nvGraphicFramePr>
          <p:xfrm>
            <a:off x="1247227" y="3422876"/>
            <a:ext cx="1054100" cy="228600"/>
          </p:xfrm>
          <a:graphic>
            <a:graphicData uri="http://schemas.openxmlformats.org/presentationml/2006/ole">
              <mc:AlternateContent xmlns:mc="http://schemas.openxmlformats.org/markup-compatibility/2006">
                <mc:Choice xmlns:v="urn:schemas-microsoft-com:vml" Requires="v">
                  <p:oleObj spid="_x0000_s9328" name="Equation" r:id="rId8" imgW="1054080" imgH="228600" progId="Equation.DSMT4">
                    <p:embed/>
                  </p:oleObj>
                </mc:Choice>
                <mc:Fallback>
                  <p:oleObj name="Equation" r:id="rId8" imgW="1054080" imgH="228600" progId="Equation.DSMT4">
                    <p:embed/>
                    <p:pic>
                      <p:nvPicPr>
                        <p:cNvPr id="11" name="对象 10"/>
                        <p:cNvPicPr/>
                        <p:nvPr/>
                      </p:nvPicPr>
                      <p:blipFill>
                        <a:blip r:embed="rId9"/>
                        <a:stretch>
                          <a:fillRect/>
                        </a:stretch>
                      </p:blipFill>
                      <p:spPr>
                        <a:xfrm>
                          <a:off x="1247227" y="3422876"/>
                          <a:ext cx="1054100" cy="228600"/>
                        </a:xfrm>
                        <a:prstGeom prst="rect">
                          <a:avLst/>
                        </a:prstGeom>
                      </p:spPr>
                    </p:pic>
                  </p:oleObj>
                </mc:Fallback>
              </mc:AlternateContent>
            </a:graphicData>
          </a:graphic>
        </p:graphicFrame>
      </p:grpSp>
    </p:spTree>
    <p:extLst>
      <p:ext uri="{BB962C8B-B14F-4D97-AF65-F5344CB8AC3E}">
        <p14:creationId xmlns:p14="http://schemas.microsoft.com/office/powerpoint/2010/main" val="33424209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异常点</a:t>
            </a:r>
            <a:endParaRPr lang="zh-CN" altLang="en-US" sz="3600" dirty="0"/>
          </a:p>
        </p:txBody>
      </p:sp>
      <p:sp>
        <p:nvSpPr>
          <p:cNvPr id="3" name="内容占位符 2"/>
          <p:cNvSpPr>
            <a:spLocks noGrp="1"/>
          </p:cNvSpPr>
          <p:nvPr>
            <p:ph idx="1"/>
          </p:nvPr>
        </p:nvSpPr>
        <p:spPr/>
        <p:txBody>
          <a:bodyPr/>
          <a:lstStyle/>
          <a:p>
            <a:r>
              <a:rPr lang="zh-CN" altLang="en-US" dirty="0" smtClean="0"/>
              <a:t>异常点是数据中某些特征明显与数据集中其他数据对象不同的数据</a:t>
            </a:r>
            <a:endParaRPr lang="zh-CN" altLang="en-US" dirty="0"/>
          </a:p>
        </p:txBody>
      </p:sp>
      <p:grpSp>
        <p:nvGrpSpPr>
          <p:cNvPr id="4" name="Group 4"/>
          <p:cNvGrpSpPr>
            <a:grpSpLocks/>
          </p:cNvGrpSpPr>
          <p:nvPr/>
        </p:nvGrpSpPr>
        <p:grpSpPr bwMode="auto">
          <a:xfrm>
            <a:off x="1524000" y="2667000"/>
            <a:ext cx="4267200" cy="3505200"/>
            <a:chOff x="3648" y="2448"/>
            <a:chExt cx="2112" cy="1872"/>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文本框 11"/>
          <p:cNvSpPr txBox="1"/>
          <p:nvPr/>
        </p:nvSpPr>
        <p:spPr>
          <a:xfrm>
            <a:off x="762893" y="2652264"/>
            <a:ext cx="2954655" cy="369332"/>
          </a:xfrm>
          <a:prstGeom prst="rect">
            <a:avLst/>
          </a:prstGeom>
          <a:noFill/>
        </p:spPr>
        <p:txBody>
          <a:bodyPr wrap="none" rtlCol="0">
            <a:spAutoFit/>
          </a:bodyPr>
          <a:lstStyle/>
          <a:p>
            <a:r>
              <a:rPr lang="zh-CN" altLang="en-US" dirty="0" smtClean="0"/>
              <a:t>例如：某二维数据的样本点</a:t>
            </a:r>
            <a:endParaRPr lang="zh-CN" altLang="en-US" dirty="0"/>
          </a:p>
        </p:txBody>
      </p:sp>
      <p:sp>
        <p:nvSpPr>
          <p:cNvPr id="13" name="文本框 12"/>
          <p:cNvSpPr txBox="1"/>
          <p:nvPr/>
        </p:nvSpPr>
        <p:spPr>
          <a:xfrm>
            <a:off x="6649864" y="5414507"/>
            <a:ext cx="3647152" cy="646331"/>
          </a:xfrm>
          <a:prstGeom prst="rect">
            <a:avLst/>
          </a:prstGeom>
          <a:noFill/>
        </p:spPr>
        <p:txBody>
          <a:bodyPr wrap="none" rtlCol="0">
            <a:spAutoFit/>
          </a:bodyPr>
          <a:lstStyle/>
          <a:p>
            <a:r>
              <a:rPr lang="zh-CN" altLang="en-US" dirty="0" smtClean="0"/>
              <a:t>异常点并非错误点，也非噪声，而</a:t>
            </a:r>
            <a:endParaRPr lang="en-US" altLang="zh-CN" dirty="0" smtClean="0"/>
          </a:p>
          <a:p>
            <a:r>
              <a:rPr lang="zh-CN" altLang="en-US" dirty="0" smtClean="0"/>
              <a:t>是与样本总体有明显差异的特殊点</a:t>
            </a:r>
            <a:endParaRPr lang="zh-CN" altLang="en-US" dirty="0"/>
          </a:p>
        </p:txBody>
      </p:sp>
    </p:spTree>
    <p:extLst>
      <p:ext uri="{BB962C8B-B14F-4D97-AF65-F5344CB8AC3E}">
        <p14:creationId xmlns:p14="http://schemas.microsoft.com/office/powerpoint/2010/main" val="16203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异常点的影响和处理</a:t>
            </a:r>
            <a:endParaRPr lang="zh-CN" altLang="en-US" sz="2800"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9427"/>
          <a:stretch/>
        </p:blipFill>
        <p:spPr>
          <a:xfrm>
            <a:off x="7676898" y="1769898"/>
            <a:ext cx="3101246" cy="3033585"/>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17665"/>
          <a:stretch/>
        </p:blipFill>
        <p:spPr>
          <a:xfrm>
            <a:off x="937672" y="3507408"/>
            <a:ext cx="4887981" cy="2252262"/>
          </a:xfrm>
          <a:prstGeom prst="rect">
            <a:avLst/>
          </a:prstGeom>
        </p:spPr>
      </p:pic>
      <p:sp>
        <p:nvSpPr>
          <p:cNvPr id="6" name="文本框 5"/>
          <p:cNvSpPr txBox="1"/>
          <p:nvPr/>
        </p:nvSpPr>
        <p:spPr>
          <a:xfrm>
            <a:off x="1229710" y="3153103"/>
            <a:ext cx="4108817" cy="369332"/>
          </a:xfrm>
          <a:prstGeom prst="rect">
            <a:avLst/>
          </a:prstGeom>
          <a:noFill/>
        </p:spPr>
        <p:txBody>
          <a:bodyPr wrap="none" rtlCol="0">
            <a:spAutoFit/>
          </a:bodyPr>
          <a:lstStyle/>
          <a:p>
            <a:r>
              <a:rPr lang="zh-CN" altLang="en-US" dirty="0" smtClean="0"/>
              <a:t>增加数据集的维度，进入高维空间观察</a:t>
            </a:r>
            <a:endParaRPr lang="zh-CN" altLang="en-US" dirty="0"/>
          </a:p>
        </p:txBody>
      </p:sp>
      <p:sp>
        <p:nvSpPr>
          <p:cNvPr id="7" name="文本框 6"/>
          <p:cNvSpPr txBox="1"/>
          <p:nvPr/>
        </p:nvSpPr>
        <p:spPr>
          <a:xfrm>
            <a:off x="7676898" y="4803483"/>
            <a:ext cx="4246179" cy="830997"/>
          </a:xfrm>
          <a:prstGeom prst="rect">
            <a:avLst/>
          </a:prstGeom>
          <a:noFill/>
        </p:spPr>
        <p:txBody>
          <a:bodyPr wrap="square" rtlCol="0">
            <a:spAutoFit/>
          </a:bodyPr>
          <a:lstStyle/>
          <a:p>
            <a:r>
              <a:rPr lang="zh-CN" altLang="en-US" sz="1600" dirty="0" smtClean="0"/>
              <a:t>相关数据中异常点对分析结果产生影响，为了消除异常点的影响可以删除异常点或采用数据加权的方法</a:t>
            </a:r>
            <a:endParaRPr lang="zh-CN" altLang="en-US" sz="1600" dirty="0"/>
          </a:p>
        </p:txBody>
      </p:sp>
    </p:spTree>
    <p:extLst>
      <p:ext uri="{BB962C8B-B14F-4D97-AF65-F5344CB8AC3E}">
        <p14:creationId xmlns:p14="http://schemas.microsoft.com/office/powerpoint/2010/main" val="31836536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异常值的原因和处理方法</a:t>
            </a:r>
            <a:endParaRPr lang="zh-CN" altLang="en-US" sz="28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106802724"/>
              </p:ext>
            </p:extLst>
          </p:nvPr>
        </p:nvGraphicFramePr>
        <p:xfrm>
          <a:off x="1096963" y="1846263"/>
          <a:ext cx="10058400" cy="1854200"/>
        </p:xfrm>
        <a:graphic>
          <a:graphicData uri="http://schemas.openxmlformats.org/drawingml/2006/table">
            <a:tbl>
              <a:tblPr firstRow="1" bandRow="1">
                <a:tableStyleId>{912C8C85-51F0-491E-9774-3900AFEF0FD7}</a:tableStyleId>
              </a:tblPr>
              <a:tblGrid>
                <a:gridCol w="5029200">
                  <a:extLst>
                    <a:ext uri="{9D8B030D-6E8A-4147-A177-3AD203B41FA5}">
                      <a16:colId xmlns:a16="http://schemas.microsoft.com/office/drawing/2014/main" val="1293089675"/>
                    </a:ext>
                  </a:extLst>
                </a:gridCol>
                <a:gridCol w="5029200">
                  <a:extLst>
                    <a:ext uri="{9D8B030D-6E8A-4147-A177-3AD203B41FA5}">
                      <a16:colId xmlns:a16="http://schemas.microsoft.com/office/drawing/2014/main" val="3624156912"/>
                    </a:ext>
                  </a:extLst>
                </a:gridCol>
              </a:tblGrid>
              <a:tr h="370840">
                <a:tc>
                  <a:txBody>
                    <a:bodyPr/>
                    <a:lstStyle/>
                    <a:p>
                      <a:pPr algn="ctr"/>
                      <a:r>
                        <a:rPr lang="zh-CN" altLang="en-US" dirty="0" smtClean="0"/>
                        <a:t>异常值原因</a:t>
                      </a:r>
                      <a:endParaRPr lang="zh-CN" altLang="en-US" dirty="0"/>
                    </a:p>
                  </a:txBody>
                  <a:tcPr/>
                </a:tc>
                <a:tc>
                  <a:txBody>
                    <a:bodyPr/>
                    <a:lstStyle/>
                    <a:p>
                      <a:pPr algn="ctr"/>
                      <a:r>
                        <a:rPr lang="zh-CN" altLang="en-US" dirty="0" smtClean="0"/>
                        <a:t>处理方法</a:t>
                      </a:r>
                      <a:endParaRPr lang="zh-CN" altLang="en-US" dirty="0"/>
                    </a:p>
                  </a:txBody>
                  <a:tcPr/>
                </a:tc>
                <a:extLst>
                  <a:ext uri="{0D108BD9-81ED-4DB2-BD59-A6C34878D82A}">
                    <a16:rowId xmlns:a16="http://schemas.microsoft.com/office/drawing/2014/main" val="1085666359"/>
                  </a:ext>
                </a:extLst>
              </a:tr>
              <a:tr h="370840">
                <a:tc>
                  <a:txBody>
                    <a:bodyPr/>
                    <a:lstStyle/>
                    <a:p>
                      <a:r>
                        <a:rPr lang="zh-CN" altLang="en-US" dirty="0" smtClean="0"/>
                        <a:t>数据的原始记录或录入过程错误</a:t>
                      </a:r>
                      <a:endParaRPr lang="zh-CN" altLang="en-US" dirty="0"/>
                    </a:p>
                  </a:txBody>
                  <a:tcPr/>
                </a:tc>
                <a:tc>
                  <a:txBody>
                    <a:bodyPr/>
                    <a:lstStyle/>
                    <a:p>
                      <a:r>
                        <a:rPr lang="zh-CN" altLang="en-US" dirty="0" smtClean="0"/>
                        <a:t>核实数据出处</a:t>
                      </a:r>
                      <a:endParaRPr lang="zh-CN" altLang="en-US" dirty="0"/>
                    </a:p>
                  </a:txBody>
                  <a:tcPr/>
                </a:tc>
                <a:extLst>
                  <a:ext uri="{0D108BD9-81ED-4DB2-BD59-A6C34878D82A}">
                    <a16:rowId xmlns:a16="http://schemas.microsoft.com/office/drawing/2014/main" val="12013091"/>
                  </a:ext>
                </a:extLst>
              </a:tr>
              <a:tr h="370840">
                <a:tc>
                  <a:txBody>
                    <a:bodyPr/>
                    <a:lstStyle/>
                    <a:p>
                      <a:r>
                        <a:rPr lang="zh-CN" altLang="en-US" dirty="0" smtClean="0"/>
                        <a:t>随机性误差</a:t>
                      </a:r>
                      <a:endParaRPr lang="zh-CN" altLang="en-US" dirty="0"/>
                    </a:p>
                  </a:txBody>
                  <a:tcPr/>
                </a:tc>
                <a:tc>
                  <a:txBody>
                    <a:bodyPr/>
                    <a:lstStyle/>
                    <a:p>
                      <a:r>
                        <a:rPr lang="zh-CN" altLang="en-US" dirty="0" smtClean="0"/>
                        <a:t>删除数据或重新观察对象</a:t>
                      </a:r>
                      <a:endParaRPr lang="zh-CN" altLang="en-US" dirty="0"/>
                    </a:p>
                  </a:txBody>
                  <a:tcPr/>
                </a:tc>
                <a:extLst>
                  <a:ext uri="{0D108BD9-81ED-4DB2-BD59-A6C34878D82A}">
                    <a16:rowId xmlns:a16="http://schemas.microsoft.com/office/drawing/2014/main" val="571754176"/>
                  </a:ext>
                </a:extLst>
              </a:tr>
              <a:tr h="370840">
                <a:tc>
                  <a:txBody>
                    <a:bodyPr/>
                    <a:lstStyle/>
                    <a:p>
                      <a:r>
                        <a:rPr lang="zh-CN" altLang="en-US" dirty="0" smtClean="0"/>
                        <a:t>模型选择不恰当</a:t>
                      </a:r>
                      <a:endParaRPr lang="zh-CN" altLang="en-US" dirty="0"/>
                    </a:p>
                  </a:txBody>
                  <a:tcPr/>
                </a:tc>
                <a:tc>
                  <a:txBody>
                    <a:bodyPr/>
                    <a:lstStyle/>
                    <a:p>
                      <a:r>
                        <a:rPr lang="zh-CN" altLang="en-US" dirty="0" smtClean="0"/>
                        <a:t>改变模型，采用非线性模型</a:t>
                      </a:r>
                      <a:endParaRPr lang="zh-CN" altLang="en-US" dirty="0"/>
                    </a:p>
                  </a:txBody>
                  <a:tcPr/>
                </a:tc>
                <a:extLst>
                  <a:ext uri="{0D108BD9-81ED-4DB2-BD59-A6C34878D82A}">
                    <a16:rowId xmlns:a16="http://schemas.microsoft.com/office/drawing/2014/main" val="2424252957"/>
                  </a:ext>
                </a:extLst>
              </a:tr>
              <a:tr h="370840">
                <a:tc>
                  <a:txBody>
                    <a:bodyPr/>
                    <a:lstStyle/>
                    <a:p>
                      <a:r>
                        <a:rPr lang="zh-CN" altLang="en-US" dirty="0" smtClean="0"/>
                        <a:t>观测值的维度不足，缺少数据</a:t>
                      </a:r>
                      <a:endParaRPr lang="zh-CN" altLang="en-US" dirty="0"/>
                    </a:p>
                  </a:txBody>
                  <a:tcPr/>
                </a:tc>
                <a:tc>
                  <a:txBody>
                    <a:bodyPr/>
                    <a:lstStyle/>
                    <a:p>
                      <a:r>
                        <a:rPr lang="zh-CN" altLang="en-US" dirty="0" smtClean="0"/>
                        <a:t>考虑增加对象属性，扩大变量范围</a:t>
                      </a:r>
                      <a:endParaRPr lang="zh-CN" altLang="en-US" dirty="0"/>
                    </a:p>
                  </a:txBody>
                  <a:tcPr/>
                </a:tc>
                <a:extLst>
                  <a:ext uri="{0D108BD9-81ED-4DB2-BD59-A6C34878D82A}">
                    <a16:rowId xmlns:a16="http://schemas.microsoft.com/office/drawing/2014/main" val="697393572"/>
                  </a:ext>
                </a:extLst>
              </a:tr>
            </a:tbl>
          </a:graphicData>
        </a:graphic>
      </p:graphicFrame>
    </p:spTree>
    <p:extLst>
      <p:ext uri="{BB962C8B-B14F-4D97-AF65-F5344CB8AC3E}">
        <p14:creationId xmlns:p14="http://schemas.microsoft.com/office/powerpoint/2010/main" val="223844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 </a:t>
            </a:r>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sz="2400" dirty="0" smtClean="0">
                <a:latin typeface="+mn-ea"/>
              </a:rPr>
              <a:t>数据分析能够做什么事情？</a:t>
            </a:r>
            <a:endParaRPr lang="en-US" altLang="zh-CN" sz="2400" dirty="0" smtClean="0">
              <a:latin typeface="+mn-ea"/>
            </a:endParaRPr>
          </a:p>
          <a:p>
            <a:pPr lvl="1"/>
            <a:r>
              <a:rPr lang="zh-CN" altLang="en-US" dirty="0" smtClean="0"/>
              <a:t>在现代经济社会当中，数据成为一座座富矿，拥有数据就占领了行业制高点。</a:t>
            </a:r>
            <a:endParaRPr lang="en-US" altLang="zh-CN" dirty="0" smtClean="0"/>
          </a:p>
        </p:txBody>
      </p:sp>
      <p:sp>
        <p:nvSpPr>
          <p:cNvPr id="4" name="椭圆 3"/>
          <p:cNvSpPr/>
          <p:nvPr/>
        </p:nvSpPr>
        <p:spPr>
          <a:xfrm>
            <a:off x="1764797" y="4307401"/>
            <a:ext cx="1248389" cy="849086"/>
          </a:xfrm>
          <a:prstGeom prst="ellipse">
            <a:avLst/>
          </a:prstGeom>
          <a:effectLst>
            <a:outerShdw blurRad="50800" dist="38100" dir="5400000" algn="t" rotWithShape="0">
              <a:prstClr val="black">
                <a:alpha val="40000"/>
              </a:prstClr>
            </a:outerShdw>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数据</a:t>
            </a:r>
            <a:endParaRPr lang="zh-CN" altLang="en-US" dirty="0"/>
          </a:p>
        </p:txBody>
      </p:sp>
      <p:sp>
        <p:nvSpPr>
          <p:cNvPr id="5" name="椭圆 4"/>
          <p:cNvSpPr/>
          <p:nvPr/>
        </p:nvSpPr>
        <p:spPr>
          <a:xfrm>
            <a:off x="5635352" y="4307401"/>
            <a:ext cx="1387551" cy="919466"/>
          </a:xfrm>
          <a:prstGeom prst="ellipse">
            <a:avLst/>
          </a:prstGeom>
          <a:effectLst>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结论</a:t>
            </a:r>
            <a:endParaRPr lang="zh-CN" altLang="en-US" dirty="0"/>
          </a:p>
        </p:txBody>
      </p:sp>
      <p:sp>
        <p:nvSpPr>
          <p:cNvPr id="6" name="右箭头 5"/>
          <p:cNvSpPr/>
          <p:nvPr/>
        </p:nvSpPr>
        <p:spPr>
          <a:xfrm>
            <a:off x="3080657" y="4452257"/>
            <a:ext cx="2487224" cy="555172"/>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椭圆 6"/>
          <p:cNvSpPr/>
          <p:nvPr/>
        </p:nvSpPr>
        <p:spPr>
          <a:xfrm>
            <a:off x="3712567" y="3703004"/>
            <a:ext cx="1223403" cy="6860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分析</a:t>
            </a:r>
            <a:endParaRPr lang="zh-CN" altLang="en-US" dirty="0"/>
          </a:p>
        </p:txBody>
      </p:sp>
      <p:grpSp>
        <p:nvGrpSpPr>
          <p:cNvPr id="11" name="组合 10"/>
          <p:cNvGrpSpPr/>
          <p:nvPr/>
        </p:nvGrpSpPr>
        <p:grpSpPr>
          <a:xfrm>
            <a:off x="3125734" y="3019199"/>
            <a:ext cx="2516262" cy="1273019"/>
            <a:chOff x="3125734" y="3019199"/>
            <a:chExt cx="2516262" cy="1273019"/>
          </a:xfrm>
        </p:grpSpPr>
        <p:sp>
          <p:nvSpPr>
            <p:cNvPr id="8" name="流程图: 库存数据 7"/>
            <p:cNvSpPr/>
            <p:nvPr/>
          </p:nvSpPr>
          <p:spPr>
            <a:xfrm rot="1107467">
              <a:off x="3125734" y="3492586"/>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方法</a:t>
              </a:r>
              <a:endParaRPr lang="zh-CN" altLang="en-US" dirty="0"/>
            </a:p>
          </p:txBody>
        </p:sp>
        <p:sp>
          <p:nvSpPr>
            <p:cNvPr id="9" name="流程图: 库存数据 8"/>
            <p:cNvSpPr/>
            <p:nvPr/>
          </p:nvSpPr>
          <p:spPr>
            <a:xfrm rot="5400000">
              <a:off x="4087126" y="2832817"/>
              <a:ext cx="545687" cy="91845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专业</a:t>
              </a:r>
              <a:endParaRPr lang="zh-CN" altLang="en-US" dirty="0"/>
            </a:p>
          </p:txBody>
        </p:sp>
        <p:sp>
          <p:nvSpPr>
            <p:cNvPr id="10" name="流程图: 库存数据 9"/>
            <p:cNvSpPr/>
            <p:nvPr/>
          </p:nvSpPr>
          <p:spPr>
            <a:xfrm rot="9048676">
              <a:off x="5096309" y="3378365"/>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工具</a:t>
              </a:r>
              <a:endParaRPr lang="zh-CN" altLang="en-US" dirty="0"/>
            </a:p>
          </p:txBody>
        </p:sp>
      </p:grpSp>
      <p:sp>
        <p:nvSpPr>
          <p:cNvPr id="12" name="矩形 11"/>
          <p:cNvSpPr/>
          <p:nvPr/>
        </p:nvSpPr>
        <p:spPr>
          <a:xfrm>
            <a:off x="1289636" y="2617992"/>
            <a:ext cx="1723549" cy="461665"/>
          </a:xfrm>
          <a:prstGeom prst="rect">
            <a:avLst/>
          </a:prstGeom>
        </p:spPr>
        <p:txBody>
          <a:bodyPr wrap="none">
            <a:spAutoFit/>
          </a:bodyPr>
          <a:lstStyle/>
          <a:p>
            <a:r>
              <a:rPr lang="zh-CN" altLang="en-US" sz="2400" dirty="0"/>
              <a:t>让数据说话</a:t>
            </a:r>
          </a:p>
        </p:txBody>
      </p:sp>
      <p:sp>
        <p:nvSpPr>
          <p:cNvPr id="13" name="矩形 12"/>
          <p:cNvSpPr/>
          <p:nvPr/>
        </p:nvSpPr>
        <p:spPr>
          <a:xfrm>
            <a:off x="2921003" y="2638289"/>
            <a:ext cx="3570208" cy="461665"/>
          </a:xfrm>
          <a:prstGeom prst="rect">
            <a:avLst/>
          </a:prstGeom>
        </p:spPr>
        <p:txBody>
          <a:bodyPr wrap="none">
            <a:spAutoFit/>
          </a:bodyPr>
          <a:lstStyle/>
          <a:p>
            <a:r>
              <a:rPr lang="zh-CN" altLang="en-US" sz="2400" dirty="0" smtClean="0"/>
              <a:t>，有时候数据也会说假话</a:t>
            </a:r>
            <a:endParaRPr lang="zh-CN" altLang="en-US" sz="2400" dirty="0"/>
          </a:p>
        </p:txBody>
      </p:sp>
    </p:spTree>
    <p:extLst>
      <p:ext uri="{BB962C8B-B14F-4D97-AF65-F5344CB8AC3E}">
        <p14:creationId xmlns:p14="http://schemas.microsoft.com/office/powerpoint/2010/main" val="3737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8)">
                                      <p:cBhvr>
                                        <p:cTn id="4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数据缺失</a:t>
            </a:r>
            <a:endParaRPr lang="zh-CN" altLang="en-US" sz="3600" dirty="0"/>
          </a:p>
        </p:txBody>
      </p:sp>
      <p:sp>
        <p:nvSpPr>
          <p:cNvPr id="3" name="内容占位符 2"/>
          <p:cNvSpPr>
            <a:spLocks noGrp="1"/>
          </p:cNvSpPr>
          <p:nvPr>
            <p:ph idx="1"/>
          </p:nvPr>
        </p:nvSpPr>
        <p:spPr>
          <a:xfrm>
            <a:off x="1097280" y="1845734"/>
            <a:ext cx="4967189" cy="4023360"/>
          </a:xfrm>
        </p:spPr>
        <p:txBody>
          <a:bodyPr/>
          <a:lstStyle/>
          <a:p>
            <a:r>
              <a:rPr lang="zh-CN" altLang="en-US" dirty="0"/>
              <a:t>原因</a:t>
            </a:r>
          </a:p>
          <a:p>
            <a:pPr lvl="1"/>
            <a:r>
              <a:rPr lang="zh-CN" altLang="en-US" dirty="0"/>
              <a:t>信息为收集 </a:t>
            </a:r>
            <a:br>
              <a:rPr lang="zh-CN" altLang="en-US" dirty="0"/>
            </a:br>
            <a:r>
              <a:rPr lang="en-US" altLang="zh-CN" dirty="0"/>
              <a:t>(</a:t>
            </a:r>
            <a:r>
              <a:rPr lang="zh-CN" altLang="en-US" dirty="0"/>
              <a:t>例如</a:t>
            </a:r>
            <a:r>
              <a:rPr lang="en-US" altLang="zh-CN" dirty="0"/>
              <a:t>, </a:t>
            </a:r>
            <a:r>
              <a:rPr lang="zh-CN" altLang="en-US" dirty="0"/>
              <a:t>人们不愿意提供年龄和体重</a:t>
            </a:r>
            <a:r>
              <a:rPr lang="en-US" altLang="zh-CN" dirty="0"/>
              <a:t>)</a:t>
            </a:r>
          </a:p>
          <a:p>
            <a:pPr lvl="1"/>
            <a:r>
              <a:rPr lang="zh-CN" altLang="en-US" dirty="0"/>
              <a:t>属性可能不能用于所有情况 </a:t>
            </a:r>
            <a:br>
              <a:rPr lang="zh-CN" altLang="en-US" dirty="0"/>
            </a:br>
            <a:r>
              <a:rPr lang="en-US" altLang="zh-CN" dirty="0"/>
              <a:t>(</a:t>
            </a:r>
            <a:r>
              <a:rPr lang="zh-CN" altLang="en-US" dirty="0"/>
              <a:t>例如</a:t>
            </a:r>
            <a:r>
              <a:rPr lang="en-US" altLang="zh-CN" dirty="0"/>
              <a:t>, </a:t>
            </a:r>
            <a:r>
              <a:rPr lang="zh-CN" altLang="en-US" dirty="0"/>
              <a:t>年薪不能用于儿童</a:t>
            </a:r>
            <a:r>
              <a:rPr lang="en-US" altLang="zh-CN" dirty="0"/>
              <a:t>)</a:t>
            </a:r>
          </a:p>
          <a:p>
            <a:pPr lvl="1"/>
            <a:endParaRPr lang="en-US" altLang="zh-CN" dirty="0"/>
          </a:p>
          <a:p>
            <a:r>
              <a:rPr lang="zh-CN" altLang="en-US" dirty="0"/>
              <a:t>处理</a:t>
            </a:r>
          </a:p>
          <a:p>
            <a:pPr lvl="1"/>
            <a:r>
              <a:rPr lang="zh-CN" altLang="en-US" dirty="0"/>
              <a:t>删除具有缺失值的数据对象</a:t>
            </a:r>
          </a:p>
          <a:p>
            <a:pPr lvl="1"/>
            <a:r>
              <a:rPr lang="zh-CN" altLang="en-US" dirty="0"/>
              <a:t>估计缺失的值  </a:t>
            </a:r>
          </a:p>
          <a:p>
            <a:pPr lvl="1"/>
            <a:r>
              <a:rPr lang="zh-CN" altLang="en-US" dirty="0"/>
              <a:t>在分析时忽略缺失值</a:t>
            </a:r>
          </a:p>
          <a:p>
            <a:pPr lvl="1"/>
            <a:r>
              <a:rPr lang="zh-CN" altLang="en-US" dirty="0"/>
              <a:t>用最可能的值替换缺失值 </a:t>
            </a:r>
            <a:r>
              <a:rPr lang="en-US" altLang="zh-CN" dirty="0"/>
              <a:t>(</a:t>
            </a:r>
            <a:r>
              <a:rPr lang="zh-CN" altLang="en-US" dirty="0"/>
              <a:t>用它们的概率加权</a:t>
            </a:r>
            <a:r>
              <a:rPr lang="en-US" altLang="zh-CN" dirty="0"/>
              <a:t>)</a:t>
            </a:r>
          </a:p>
        </p:txBody>
      </p:sp>
      <p:sp>
        <p:nvSpPr>
          <p:cNvPr id="4" name="Rectangle 6"/>
          <p:cNvSpPr>
            <a:spLocks noChangeArrowheads="1"/>
          </p:cNvSpPr>
          <p:nvPr/>
        </p:nvSpPr>
        <p:spPr bwMode="auto">
          <a:xfrm>
            <a:off x="6549932" y="3857414"/>
            <a:ext cx="4605748" cy="1535975"/>
          </a:xfrm>
          <a:prstGeom prst="rect">
            <a:avLst/>
          </a:prstGeom>
          <a:noFill/>
          <a:ln w="19050">
            <a:solidFill>
              <a:schemeClr val="hlink"/>
            </a:solidFill>
            <a:miter lim="800000"/>
            <a:headEnd/>
            <a:tailEnd/>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blurRad="63500" dist="12700" dir="2700000" algn="ctr" rotWithShape="0">
                    <a:schemeClr val="hlink">
                      <a:gamma/>
                      <a:shade val="60000"/>
                      <a:invGamma/>
                      <a:alpha val="75000"/>
                    </a:schemeClr>
                  </a:outerShdw>
                </a:effectLst>
              </a14:hiddenEffects>
            </a:ext>
          </a:extLst>
        </p:spPr>
        <p:txBody>
          <a:bodyPr wrap="non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&gt;mean(x, trim=0, na.rm=TRUE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a:t>
            </a:r>
            <a:endParaRPr lang="en-US"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 trim=0.2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即前后两段</a:t>
            </a:r>
            <a:r>
              <a:rPr lang="en-US" altLang="zh-CN" dirty="0" smtClean="0">
                <a:solidFill>
                  <a:schemeClr val="accent1"/>
                </a:solidFill>
                <a:latin typeface="Times New Roman" panose="02020603050405020304" pitchFamily="18" charset="0"/>
                <a:ea typeface="+mn-ea"/>
                <a:cs typeface="Times New Roman" panose="02020603050405020304" pitchFamily="18" charset="0"/>
              </a:rPr>
              <a:t>20%</a:t>
            </a:r>
            <a:r>
              <a:rPr lang="zh-CN" altLang="en-US" dirty="0" smtClean="0">
                <a:solidFill>
                  <a:schemeClr val="accent1"/>
                </a:solidFill>
                <a:latin typeface="Times New Roman" panose="02020603050405020304" pitchFamily="18" charset="0"/>
                <a:ea typeface="+mn-ea"/>
                <a:cs typeface="Times New Roman" panose="02020603050405020304" pitchFamily="18" charset="0"/>
              </a:rPr>
              <a:t>的数据修剪掉</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altLang="zh-CN" dirty="0" smtClean="0">
                <a:solidFill>
                  <a:schemeClr val="accent1"/>
                </a:solidFill>
                <a:latin typeface="Times New Roman" panose="02020603050405020304" pitchFamily="18" charset="0"/>
                <a:ea typeface="+mn-ea"/>
                <a:cs typeface="Times New Roman" panose="02020603050405020304" pitchFamily="18" charset="0"/>
              </a:rPr>
              <a:t># na.rm=TRUE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该参数默认是</a:t>
            </a:r>
            <a:r>
              <a:rPr lang="en-US" altLang="zh-CN" dirty="0" smtClean="0">
                <a:solidFill>
                  <a:schemeClr val="accent1"/>
                </a:solidFill>
                <a:latin typeface="Times New Roman" panose="02020603050405020304" pitchFamily="18" charset="0"/>
                <a:ea typeface="+mn-ea"/>
                <a:cs typeface="Times New Roman" panose="02020603050405020304" pitchFamily="18" charset="0"/>
              </a:rPr>
              <a:t>FALSE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设</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zh-CN" altLang="en-US" dirty="0" smtClean="0">
                <a:solidFill>
                  <a:schemeClr val="accent1"/>
                </a:solidFill>
                <a:latin typeface="Times New Roman" panose="02020603050405020304" pitchFamily="18" charset="0"/>
                <a:ea typeface="+mn-ea"/>
                <a:cs typeface="Times New Roman" panose="02020603050405020304" pitchFamily="18" charset="0"/>
              </a:rPr>
              <a:t>置为</a:t>
            </a:r>
            <a:r>
              <a:rPr lang="en-US" altLang="zh-CN" dirty="0" smtClean="0">
                <a:solidFill>
                  <a:schemeClr val="accent1"/>
                </a:solidFill>
                <a:latin typeface="Times New Roman" panose="02020603050405020304" pitchFamily="18" charset="0"/>
                <a:ea typeface="+mn-ea"/>
                <a:cs typeface="Times New Roman" panose="02020603050405020304" pitchFamily="18" charset="0"/>
              </a:rPr>
              <a:t>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时修建掉缺失数据</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6705599" y="1874057"/>
            <a:ext cx="3185487" cy="923330"/>
          </a:xfrm>
          <a:prstGeom prst="rect">
            <a:avLst/>
          </a:prstGeom>
          <a:noFill/>
        </p:spPr>
        <p:txBody>
          <a:bodyPr wrap="none" rtlCol="0">
            <a:spAutoFit/>
          </a:bodyPr>
          <a:lstStyle/>
          <a:p>
            <a:r>
              <a:rPr lang="zh-CN" altLang="en-US" dirty="0" smtClean="0"/>
              <a:t>数据缺失导致的最直接后果：</a:t>
            </a:r>
            <a:endParaRPr lang="en-US" altLang="zh-CN" dirty="0" smtClean="0"/>
          </a:p>
          <a:p>
            <a:r>
              <a:rPr lang="en-US" altLang="zh-CN" dirty="0" smtClean="0"/>
              <a:t>1.</a:t>
            </a:r>
            <a:r>
              <a:rPr lang="zh-CN" altLang="en-US" dirty="0" smtClean="0"/>
              <a:t>数据无法正常计算；</a:t>
            </a:r>
            <a:endParaRPr lang="en-US" altLang="zh-CN" dirty="0" smtClean="0"/>
          </a:p>
          <a:p>
            <a:r>
              <a:rPr lang="en-US" altLang="zh-CN" dirty="0" smtClean="0"/>
              <a:t>2.</a:t>
            </a:r>
            <a:r>
              <a:rPr lang="zh-CN" altLang="en-US" dirty="0" smtClean="0"/>
              <a:t>计算结果失去意义</a:t>
            </a:r>
            <a:endParaRPr lang="zh-CN" altLang="en-US" dirty="0"/>
          </a:p>
        </p:txBody>
      </p:sp>
    </p:spTree>
    <p:extLst>
      <p:ext uri="{BB962C8B-B14F-4D97-AF65-F5344CB8AC3E}">
        <p14:creationId xmlns:p14="http://schemas.microsoft.com/office/powerpoint/2010/main" val="30304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76200" y="0"/>
            <a:ext cx="12268200" cy="6298156"/>
          </a:xfrm>
          <a:prstGeom prst="rect">
            <a:avLst/>
          </a:prstGeom>
        </p:spPr>
      </p:pic>
    </p:spTree>
    <p:extLst>
      <p:ext uri="{BB962C8B-B14F-4D97-AF65-F5344CB8AC3E}">
        <p14:creationId xmlns:p14="http://schemas.microsoft.com/office/powerpoint/2010/main" val="2836949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213020" cy="6106510"/>
          </a:xfrm>
          <a:prstGeom prst="rect">
            <a:avLst/>
          </a:prstGeom>
        </p:spPr>
      </p:pic>
    </p:spTree>
    <p:extLst>
      <p:ext uri="{BB962C8B-B14F-4D97-AF65-F5344CB8AC3E}">
        <p14:creationId xmlns:p14="http://schemas.microsoft.com/office/powerpoint/2010/main" val="2243297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方法类型</a:t>
            </a:r>
            <a:endParaRPr lang="zh-CN" altLang="en-US" dirty="0"/>
          </a:p>
        </p:txBody>
      </p:sp>
      <p:sp>
        <p:nvSpPr>
          <p:cNvPr id="3" name="内容占位符 2"/>
          <p:cNvSpPr>
            <a:spLocks noGrp="1"/>
          </p:cNvSpPr>
          <p:nvPr>
            <p:ph idx="1"/>
          </p:nvPr>
        </p:nvSpPr>
        <p:spPr>
          <a:xfrm>
            <a:off x="787400" y="1845734"/>
            <a:ext cx="7552351" cy="4023360"/>
          </a:xfrm>
        </p:spPr>
        <p:txBody>
          <a:bodyPr>
            <a:noAutofit/>
          </a:bodyPr>
          <a:lstStyle/>
          <a:p>
            <a:pPr lvl="1">
              <a:lnSpc>
                <a:spcPct val="110000"/>
              </a:lnSpc>
            </a:pPr>
            <a:r>
              <a:rPr lang="zh-CN" altLang="en-US" sz="2400" dirty="0" smtClean="0"/>
              <a:t>任务</a:t>
            </a:r>
            <a:r>
              <a:rPr lang="en-US" altLang="zh-CN" sz="2400" dirty="0" smtClean="0"/>
              <a:t>1</a:t>
            </a:r>
            <a:r>
              <a:rPr lang="zh-CN" altLang="en-US" sz="2400" dirty="0" smtClean="0"/>
              <a:t>：</a:t>
            </a:r>
            <a:r>
              <a:rPr lang="en-US" altLang="zh-CN" sz="2400" dirty="0" smtClean="0"/>
              <a:t>(</a:t>
            </a:r>
            <a:r>
              <a:rPr lang="zh-CN" altLang="en-US" sz="2400" dirty="0" smtClean="0"/>
              <a:t>预测性</a:t>
            </a:r>
            <a:r>
              <a:rPr lang="en-US" altLang="zh-CN" sz="2400" dirty="0" smtClean="0"/>
              <a:t>)</a:t>
            </a:r>
            <a:r>
              <a:rPr lang="zh-CN" altLang="en-US" sz="2400" dirty="0" smtClean="0"/>
              <a:t>利用已知变量和数据去发现未来某些事物的状态</a:t>
            </a:r>
            <a:endParaRPr lang="en-US" altLang="zh-CN" sz="2400" dirty="0" smtClean="0"/>
          </a:p>
          <a:p>
            <a:pPr lvl="1">
              <a:lnSpc>
                <a:spcPct val="110000"/>
              </a:lnSpc>
            </a:pPr>
            <a:r>
              <a:rPr lang="zh-CN" altLang="en-US" sz="2400" dirty="0" smtClean="0"/>
              <a:t>任务</a:t>
            </a:r>
            <a:r>
              <a:rPr lang="en-US" altLang="zh-CN" sz="2400" dirty="0" smtClean="0"/>
              <a:t>2</a:t>
            </a:r>
            <a:r>
              <a:rPr lang="zh-CN" altLang="en-US" sz="2400" dirty="0" smtClean="0"/>
              <a:t>：</a:t>
            </a:r>
            <a:r>
              <a:rPr lang="en-US" altLang="zh-CN" sz="2400" dirty="0" smtClean="0"/>
              <a:t>(</a:t>
            </a:r>
            <a:r>
              <a:rPr lang="zh-CN" altLang="en-US" sz="2400" dirty="0" smtClean="0"/>
              <a:t>描述性</a:t>
            </a:r>
            <a:r>
              <a:rPr lang="en-US" altLang="zh-CN" sz="2400" dirty="0" smtClean="0"/>
              <a:t>)</a:t>
            </a:r>
            <a:r>
              <a:rPr lang="zh-CN" altLang="en-US" sz="2400" dirty="0" smtClean="0"/>
              <a:t>找出在人类可以认知范围内对事物的规律性描述</a:t>
            </a:r>
            <a:endParaRPr lang="en-US" altLang="zh-CN" sz="2400" dirty="0" smtClean="0"/>
          </a:p>
          <a:p>
            <a:pPr marL="201168" lvl="1" indent="0">
              <a:lnSpc>
                <a:spcPct val="110000"/>
              </a:lnSpc>
              <a:buNone/>
            </a:pPr>
            <a:r>
              <a:rPr lang="zh-CN" altLang="en-US" sz="2400" dirty="0" smtClean="0"/>
              <a:t>例如</a:t>
            </a:r>
            <a:endParaRPr lang="en-US" altLang="zh-CN" sz="2400" dirty="0" smtClean="0"/>
          </a:p>
          <a:p>
            <a:pPr lvl="1">
              <a:lnSpc>
                <a:spcPct val="110000"/>
              </a:lnSpc>
            </a:pPr>
            <a:r>
              <a:rPr lang="zh-CN" altLang="en-US" sz="2400" dirty="0" smtClean="0"/>
              <a:t>通过分析企业的交易数据找出其中存在的可疑交易</a:t>
            </a:r>
            <a:endParaRPr lang="en-US" altLang="zh-CN" sz="2400" dirty="0" smtClean="0"/>
          </a:p>
          <a:p>
            <a:pPr lvl="1">
              <a:lnSpc>
                <a:spcPct val="110000"/>
              </a:lnSpc>
            </a:pPr>
            <a:r>
              <a:rPr lang="zh-CN" altLang="en-US" sz="2400" dirty="0" smtClean="0"/>
              <a:t>通过分析客户行为数据分析如何提高客户满意度</a:t>
            </a:r>
            <a:endParaRPr lang="en-US" altLang="zh-CN" sz="2400" dirty="0" smtClean="0"/>
          </a:p>
          <a:p>
            <a:pPr lvl="1">
              <a:lnSpc>
                <a:spcPct val="110000"/>
              </a:lnSpc>
            </a:pPr>
            <a:r>
              <a:rPr lang="zh-CN" altLang="en-US" sz="2400" dirty="0" smtClean="0"/>
              <a:t>分析已有信息判断对不同用户的分类管理策略</a:t>
            </a:r>
            <a:endParaRPr lang="en-US" altLang="zh-CN" sz="2400" dirty="0" smtClean="0"/>
          </a:p>
          <a:p>
            <a:pPr lvl="1">
              <a:lnSpc>
                <a:spcPct val="110000"/>
              </a:lnSpc>
            </a:pPr>
            <a:r>
              <a:rPr lang="zh-CN" altLang="en-US" sz="2400" dirty="0" smtClean="0"/>
              <a:t>对商品的品质、品种分类以决定最好的销售策略</a:t>
            </a:r>
            <a:endParaRPr lang="en-US" altLang="zh-CN" sz="2400" dirty="0" smtClean="0"/>
          </a:p>
          <a:p>
            <a:pPr lvl="1">
              <a:lnSpc>
                <a:spcPct val="110000"/>
              </a:lnSpc>
            </a:pPr>
            <a:r>
              <a:rPr lang="zh-CN" altLang="en-US" sz="2400" dirty="0" smtClean="0"/>
              <a:t>利用时间序列方法分析下一季度销售趋势</a:t>
            </a:r>
            <a:endParaRPr lang="zh-CN" altLang="en-US" sz="2400" dirty="0"/>
          </a:p>
        </p:txBody>
      </p:sp>
      <p:sp>
        <p:nvSpPr>
          <p:cNvPr id="4" name="Oval 3"/>
          <p:cNvSpPr>
            <a:spLocks noChangeArrowheads="1"/>
          </p:cNvSpPr>
          <p:nvPr/>
        </p:nvSpPr>
        <p:spPr bwMode="auto">
          <a:xfrm>
            <a:off x="8949351" y="3362853"/>
            <a:ext cx="20574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4"/>
          <p:cNvSpPr>
            <a:spLocks noChangeArrowheads="1"/>
          </p:cNvSpPr>
          <p:nvPr/>
        </p:nvSpPr>
        <p:spPr bwMode="auto">
          <a:xfrm>
            <a:off x="8339751" y="1960075"/>
            <a:ext cx="20574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9"/>
          <p:cNvSpPr>
            <a:spLocks noChangeArrowheads="1"/>
          </p:cNvSpPr>
          <p:nvPr/>
        </p:nvSpPr>
        <p:spPr bwMode="auto">
          <a:xfrm>
            <a:off x="10016151" y="2036275"/>
            <a:ext cx="20574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0"/>
          <p:cNvSpPr txBox="1">
            <a:spLocks noChangeArrowheads="1"/>
          </p:cNvSpPr>
          <p:nvPr/>
        </p:nvSpPr>
        <p:spPr bwMode="auto">
          <a:xfrm>
            <a:off x="10625751" y="2527795"/>
            <a:ext cx="14478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50000"/>
              </a:spcBef>
            </a:pPr>
            <a:r>
              <a:rPr lang="en-US" altLang="zh-CN" sz="1800" b="0" dirty="0" smtClean="0">
                <a:ea typeface="SimSun" panose="02010600030101010101" pitchFamily="2" charset="-122"/>
              </a:rPr>
              <a:t>Computer</a:t>
            </a:r>
          </a:p>
          <a:p>
            <a:pPr>
              <a:spcBef>
                <a:spcPct val="50000"/>
              </a:spcBef>
            </a:pPr>
            <a:r>
              <a:rPr lang="en-US" altLang="zh-CN" sz="1800" b="0" dirty="0" smtClean="0">
                <a:ea typeface="SimSun" panose="02010600030101010101" pitchFamily="2" charset="-122"/>
              </a:rPr>
              <a:t> technique</a:t>
            </a:r>
            <a:endParaRPr lang="en-US" altLang="zh-CN" sz="1800" b="0" dirty="0">
              <a:ea typeface="SimSun" panose="02010600030101010101" pitchFamily="2" charset="-122"/>
            </a:endParaRPr>
          </a:p>
        </p:txBody>
      </p:sp>
      <p:sp>
        <p:nvSpPr>
          <p:cNvPr id="8" name="Text Box 11"/>
          <p:cNvSpPr txBox="1">
            <a:spLocks noChangeArrowheads="1"/>
          </p:cNvSpPr>
          <p:nvPr/>
        </p:nvSpPr>
        <p:spPr bwMode="auto">
          <a:xfrm>
            <a:off x="8402133" y="2675834"/>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800" b="0" dirty="0" smtClean="0">
                <a:ea typeface="SimSun" panose="02010600030101010101" pitchFamily="2" charset="-122"/>
              </a:rPr>
              <a:t>Statistics</a:t>
            </a:r>
            <a:endParaRPr lang="en-US" altLang="zh-CN" sz="1800" b="0" dirty="0">
              <a:ea typeface="SimSun" panose="02010600030101010101" pitchFamily="2" charset="-122"/>
            </a:endParaRPr>
          </a:p>
        </p:txBody>
      </p:sp>
      <p:sp>
        <p:nvSpPr>
          <p:cNvPr id="9" name="Oval 12"/>
          <p:cNvSpPr>
            <a:spLocks noChangeArrowheads="1"/>
          </p:cNvSpPr>
          <p:nvPr/>
        </p:nvSpPr>
        <p:spPr bwMode="auto">
          <a:xfrm>
            <a:off x="9211860" y="2897137"/>
            <a:ext cx="150495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ea typeface="SimSun" panose="02010600030101010101" pitchFamily="2" charset="-122"/>
              </a:rPr>
              <a:t>Data </a:t>
            </a:r>
            <a:r>
              <a:rPr lang="en-US" altLang="zh-CN" dirty="0" smtClean="0">
                <a:ea typeface="SimSun" panose="02010600030101010101" pitchFamily="2" charset="-122"/>
              </a:rPr>
              <a:t>Analytics</a:t>
            </a:r>
            <a:endParaRPr lang="en-US" altLang="zh-CN" sz="1800" dirty="0">
              <a:ea typeface="SimSun" panose="02010600030101010101" pitchFamily="2" charset="-122"/>
            </a:endParaRPr>
          </a:p>
        </p:txBody>
      </p:sp>
      <p:sp>
        <p:nvSpPr>
          <p:cNvPr id="10" name="Text Box 13"/>
          <p:cNvSpPr txBox="1">
            <a:spLocks noChangeArrowheads="1"/>
          </p:cNvSpPr>
          <p:nvPr/>
        </p:nvSpPr>
        <p:spPr bwMode="auto">
          <a:xfrm>
            <a:off x="9244626" y="4623098"/>
            <a:ext cx="144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0" dirty="0" smtClean="0">
                <a:ea typeface="SimSun" panose="02010600030101010101" pitchFamily="2" charset="-122"/>
              </a:rPr>
              <a:t>Mathematics</a:t>
            </a:r>
            <a:endParaRPr lang="en-US" altLang="zh-CN" sz="1800" b="0" dirty="0">
              <a:ea typeface="SimSun" panose="02010600030101010101" pitchFamily="2" charset="-122"/>
            </a:endParaRPr>
          </a:p>
        </p:txBody>
      </p:sp>
      <p:sp>
        <p:nvSpPr>
          <p:cNvPr id="11" name="文本框 10"/>
          <p:cNvSpPr txBox="1"/>
          <p:nvPr/>
        </p:nvSpPr>
        <p:spPr>
          <a:xfrm>
            <a:off x="115263" y="4195681"/>
            <a:ext cx="646331" cy="369332"/>
          </a:xfrm>
          <a:prstGeom prst="rect">
            <a:avLst/>
          </a:prstGeom>
          <a:noFill/>
        </p:spPr>
        <p:txBody>
          <a:bodyPr wrap="none" rtlCol="0">
            <a:spAutoFit/>
          </a:bodyPr>
          <a:lstStyle/>
          <a:p>
            <a:r>
              <a:rPr lang="zh-CN" altLang="en-US" dirty="0" smtClean="0"/>
              <a:t>关联</a:t>
            </a:r>
            <a:endParaRPr lang="en-US" altLang="zh-CN" dirty="0" smtClean="0"/>
          </a:p>
        </p:txBody>
      </p:sp>
      <p:sp>
        <p:nvSpPr>
          <p:cNvPr id="12" name="矩形 11"/>
          <p:cNvSpPr/>
          <p:nvPr/>
        </p:nvSpPr>
        <p:spPr>
          <a:xfrm>
            <a:off x="109878" y="4638624"/>
            <a:ext cx="646331" cy="369332"/>
          </a:xfrm>
          <a:prstGeom prst="rect">
            <a:avLst/>
          </a:prstGeom>
        </p:spPr>
        <p:txBody>
          <a:bodyPr wrap="none">
            <a:spAutoFit/>
          </a:bodyPr>
          <a:lstStyle/>
          <a:p>
            <a:r>
              <a:rPr lang="zh-CN" altLang="en-US" dirty="0"/>
              <a:t>聚类</a:t>
            </a:r>
            <a:endParaRPr lang="en-US" altLang="zh-CN" dirty="0"/>
          </a:p>
        </p:txBody>
      </p:sp>
      <p:sp>
        <p:nvSpPr>
          <p:cNvPr id="13" name="矩形 12"/>
          <p:cNvSpPr/>
          <p:nvPr/>
        </p:nvSpPr>
        <p:spPr>
          <a:xfrm>
            <a:off x="141069" y="5506499"/>
            <a:ext cx="646331" cy="369332"/>
          </a:xfrm>
          <a:prstGeom prst="rect">
            <a:avLst/>
          </a:prstGeom>
        </p:spPr>
        <p:txBody>
          <a:bodyPr wrap="none">
            <a:spAutoFit/>
          </a:bodyPr>
          <a:lstStyle/>
          <a:p>
            <a:r>
              <a:rPr lang="zh-CN" altLang="en-US" dirty="0"/>
              <a:t>决策</a:t>
            </a:r>
          </a:p>
        </p:txBody>
      </p:sp>
      <p:sp>
        <p:nvSpPr>
          <p:cNvPr id="14" name="矩形 13"/>
          <p:cNvSpPr/>
          <p:nvPr/>
        </p:nvSpPr>
        <p:spPr>
          <a:xfrm>
            <a:off x="135051" y="5081956"/>
            <a:ext cx="646331" cy="369332"/>
          </a:xfrm>
          <a:prstGeom prst="rect">
            <a:avLst/>
          </a:prstGeom>
        </p:spPr>
        <p:txBody>
          <a:bodyPr wrap="none">
            <a:spAutoFit/>
          </a:bodyPr>
          <a:lstStyle/>
          <a:p>
            <a:r>
              <a:rPr lang="zh-CN" altLang="en-US" dirty="0"/>
              <a:t>分类</a:t>
            </a:r>
            <a:endParaRPr lang="en-US" altLang="zh-CN" dirty="0"/>
          </a:p>
        </p:txBody>
      </p:sp>
      <p:sp>
        <p:nvSpPr>
          <p:cNvPr id="15" name="矩形 14"/>
          <p:cNvSpPr/>
          <p:nvPr/>
        </p:nvSpPr>
        <p:spPr>
          <a:xfrm>
            <a:off x="135051" y="5968231"/>
            <a:ext cx="646331" cy="369332"/>
          </a:xfrm>
          <a:prstGeom prst="rect">
            <a:avLst/>
          </a:prstGeom>
        </p:spPr>
        <p:txBody>
          <a:bodyPr wrap="none">
            <a:spAutoFit/>
          </a:bodyPr>
          <a:lstStyle/>
          <a:p>
            <a:r>
              <a:rPr lang="zh-CN" altLang="en-US" dirty="0" smtClean="0"/>
              <a:t>回归</a:t>
            </a:r>
            <a:endParaRPr lang="zh-CN" altLang="en-US" dirty="0"/>
          </a:p>
        </p:txBody>
      </p:sp>
    </p:spTree>
    <p:extLst>
      <p:ext uri="{BB962C8B-B14F-4D97-AF65-F5344CB8AC3E}">
        <p14:creationId xmlns:p14="http://schemas.microsoft.com/office/powerpoint/2010/main" val="20465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数据处理方法</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sz="2800" dirty="0" smtClean="0"/>
              <a:t>主要的方法体系</a:t>
            </a:r>
            <a:endParaRPr lang="en-US" altLang="zh-CN" sz="2800" dirty="0" smtClean="0"/>
          </a:p>
          <a:p>
            <a:pPr lvl="1">
              <a:lnSpc>
                <a:spcPct val="120000"/>
              </a:lnSpc>
            </a:pPr>
            <a:r>
              <a:rPr lang="zh-CN" altLang="en-US" sz="2400" smtClean="0"/>
              <a:t>检验</a:t>
            </a:r>
            <a:endParaRPr lang="en-US" altLang="zh-CN" sz="2400" smtClean="0"/>
          </a:p>
          <a:p>
            <a:pPr lvl="1">
              <a:lnSpc>
                <a:spcPct val="120000"/>
              </a:lnSpc>
            </a:pPr>
            <a:r>
              <a:rPr lang="zh-CN" altLang="en-US" sz="2400" dirty="0" smtClean="0"/>
              <a:t>回归</a:t>
            </a:r>
            <a:r>
              <a:rPr lang="en-US" altLang="zh-CN" sz="2400" dirty="0"/>
              <a:t>/Regression</a:t>
            </a:r>
          </a:p>
          <a:p>
            <a:pPr lvl="1">
              <a:lnSpc>
                <a:spcPct val="120000"/>
              </a:lnSpc>
            </a:pPr>
            <a:r>
              <a:rPr lang="zh-CN" altLang="en-US" sz="2400" dirty="0" smtClean="0"/>
              <a:t>分类</a:t>
            </a:r>
            <a:r>
              <a:rPr lang="en-US" altLang="zh-CN" sz="2400" dirty="0" smtClean="0"/>
              <a:t>/Classification</a:t>
            </a:r>
            <a:r>
              <a:rPr lang="zh-CN" altLang="en-US" sz="2400" dirty="0"/>
              <a:t> </a:t>
            </a:r>
            <a:endParaRPr lang="en-US" altLang="zh-CN" sz="2400" dirty="0" smtClean="0"/>
          </a:p>
          <a:p>
            <a:pPr lvl="1">
              <a:lnSpc>
                <a:spcPct val="120000"/>
              </a:lnSpc>
            </a:pPr>
            <a:r>
              <a:rPr lang="zh-CN" altLang="en-US" sz="2400" dirty="0" smtClean="0"/>
              <a:t>聚类</a:t>
            </a:r>
            <a:r>
              <a:rPr lang="en-US" altLang="zh-CN" sz="2400" dirty="0" smtClean="0"/>
              <a:t>/Clustering</a:t>
            </a:r>
          </a:p>
          <a:p>
            <a:pPr lvl="1">
              <a:lnSpc>
                <a:spcPct val="120000"/>
              </a:lnSpc>
            </a:pPr>
            <a:r>
              <a:rPr lang="zh-CN" altLang="en-US" sz="2400" dirty="0" smtClean="0"/>
              <a:t>关联</a:t>
            </a:r>
            <a:r>
              <a:rPr lang="en-US" altLang="zh-CN" sz="2400" dirty="0" smtClean="0"/>
              <a:t>/Association </a:t>
            </a:r>
          </a:p>
          <a:p>
            <a:pPr lvl="1">
              <a:lnSpc>
                <a:spcPct val="120000"/>
              </a:lnSpc>
            </a:pPr>
            <a:r>
              <a:rPr lang="zh-CN" altLang="en-US" sz="2400" dirty="0" smtClean="0"/>
              <a:t>异常检测</a:t>
            </a:r>
            <a:r>
              <a:rPr lang="en-US" altLang="zh-CN" sz="2400" dirty="0" smtClean="0"/>
              <a:t>/Deviation Detection</a:t>
            </a:r>
          </a:p>
          <a:p>
            <a:pPr lvl="1">
              <a:lnSpc>
                <a:spcPct val="120000"/>
              </a:lnSpc>
            </a:pPr>
            <a:r>
              <a:rPr lang="en-US" altLang="zh-CN" sz="2400" dirty="0" smtClean="0"/>
              <a:t>……</a:t>
            </a:r>
            <a:endParaRPr lang="zh-CN" altLang="en-US" sz="2400" dirty="0"/>
          </a:p>
        </p:txBody>
      </p:sp>
    </p:spTree>
    <p:extLst>
      <p:ext uri="{BB962C8B-B14F-4D97-AF65-F5344CB8AC3E}">
        <p14:creationId xmlns:p14="http://schemas.microsoft.com/office/powerpoint/2010/main" val="27405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500"/>
                                        <p:tgtEl>
                                          <p:spTgt spid="3">
                                            <p:txEl>
                                              <p:pRg st="5" end="5"/>
                                            </p:txEl>
                                          </p:spTgt>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up)">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401537" y="1958623"/>
            <a:ext cx="3174436" cy="4023360"/>
          </a:xfrm>
        </p:spPr>
        <p:txBody>
          <a:bodyPr/>
          <a:lstStyle/>
          <a:p>
            <a:pPr marL="0" indent="0" algn="ctr">
              <a:buNone/>
            </a:pPr>
            <a:r>
              <a:rPr lang="zh-CN" altLang="en-US" dirty="0" smtClean="0"/>
              <a:t>其他方法</a:t>
            </a:r>
            <a:endParaRPr lang="en-US" altLang="zh-CN" dirty="0" smtClean="0"/>
          </a:p>
          <a:p>
            <a:r>
              <a:rPr lang="zh-CN" altLang="en-US" dirty="0" smtClean="0"/>
              <a:t>神经网络</a:t>
            </a:r>
            <a:r>
              <a:rPr lang="en-US" altLang="zh-CN" dirty="0" smtClean="0">
                <a:sym typeface="Wingdings" panose="05000000000000000000" pitchFamily="2" charset="2"/>
              </a:rPr>
              <a:t></a:t>
            </a:r>
            <a:r>
              <a:rPr lang="zh-CN" altLang="en-US" dirty="0" smtClean="0"/>
              <a:t>卷积神经网络</a:t>
            </a:r>
            <a:r>
              <a:rPr lang="en-US" altLang="zh-CN" dirty="0" smtClean="0">
                <a:sym typeface="Wingdings" panose="05000000000000000000" pitchFamily="2" charset="2"/>
              </a:rPr>
              <a:t></a:t>
            </a:r>
            <a:r>
              <a:rPr lang="zh-CN" altLang="en-US" dirty="0" smtClean="0">
                <a:sym typeface="Wingdings" panose="05000000000000000000" pitchFamily="2" charset="2"/>
              </a:rPr>
              <a:t>深度学习</a:t>
            </a:r>
            <a:endParaRPr lang="en-US" altLang="zh-CN" dirty="0" smtClean="0">
              <a:sym typeface="Wingdings" panose="05000000000000000000" pitchFamily="2" charset="2"/>
            </a:endParaRPr>
          </a:p>
          <a:p>
            <a:r>
              <a:rPr lang="zh-CN" altLang="en-US" dirty="0" smtClean="0">
                <a:sym typeface="Wingdings" panose="05000000000000000000" pitchFamily="2" charset="2"/>
              </a:rPr>
              <a:t>支持向量机</a:t>
            </a:r>
            <a:r>
              <a:rPr lang="en-US" altLang="zh-CN" dirty="0" smtClean="0">
                <a:sym typeface="Wingdings" panose="05000000000000000000" pitchFamily="2" charset="2"/>
              </a:rPr>
              <a:t></a:t>
            </a:r>
            <a:r>
              <a:rPr lang="zh-CN" altLang="en-US" dirty="0" smtClean="0">
                <a:sym typeface="Wingdings" panose="05000000000000000000" pitchFamily="2" charset="2"/>
              </a:rPr>
              <a:t>智能识别</a:t>
            </a:r>
            <a:endParaRPr lang="en-US" altLang="zh-CN" dirty="0" smtClean="0">
              <a:sym typeface="Wingdings" panose="05000000000000000000" pitchFamily="2" charset="2"/>
            </a:endParaRPr>
          </a:p>
          <a:p>
            <a:r>
              <a:rPr lang="zh-CN" altLang="en-US" dirty="0" smtClean="0"/>
              <a:t>复合模型</a:t>
            </a:r>
            <a:r>
              <a:rPr lang="en-US" altLang="zh-CN" dirty="0" smtClean="0">
                <a:sym typeface="Wingdings" panose="05000000000000000000" pitchFamily="2" charset="2"/>
              </a:rPr>
              <a:t></a:t>
            </a:r>
            <a:r>
              <a:rPr lang="zh-CN" altLang="en-US" dirty="0" smtClean="0">
                <a:sym typeface="Wingdings" panose="05000000000000000000" pitchFamily="2" charset="2"/>
              </a:rPr>
              <a:t>强化学习</a:t>
            </a:r>
            <a:endParaRPr lang="en-US" altLang="zh-CN" dirty="0" smtClean="0">
              <a:sym typeface="Wingdings" panose="05000000000000000000" pitchFamily="2" charset="2"/>
            </a:endParaRPr>
          </a:p>
          <a:p>
            <a:r>
              <a:rPr lang="zh-CN" altLang="en-US" dirty="0" smtClean="0"/>
              <a:t>不确定系统</a:t>
            </a:r>
            <a:r>
              <a:rPr lang="en-US" altLang="zh-CN" dirty="0" smtClean="0">
                <a:sym typeface="Wingdings" panose="05000000000000000000" pitchFamily="2" charset="2"/>
              </a:rPr>
              <a:t></a:t>
            </a:r>
            <a:r>
              <a:rPr lang="zh-CN" altLang="en-US" dirty="0" smtClean="0"/>
              <a:t>智能系统</a:t>
            </a:r>
            <a:endParaRPr lang="zh-CN" altLang="en-US" dirty="0"/>
          </a:p>
        </p:txBody>
      </p:sp>
      <p:sp>
        <p:nvSpPr>
          <p:cNvPr id="5" name="内容占位符 2"/>
          <p:cNvSpPr txBox="1">
            <a:spLocks/>
          </p:cNvSpPr>
          <p:nvPr/>
        </p:nvSpPr>
        <p:spPr>
          <a:xfrm>
            <a:off x="1351279" y="1781839"/>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数据分析基础方法</a:t>
            </a:r>
            <a:endParaRPr lang="en-US" altLang="zh-CN" dirty="0" smtClean="0"/>
          </a:p>
          <a:p>
            <a:pPr marL="0" indent="0">
              <a:buNone/>
            </a:pPr>
            <a:r>
              <a:rPr lang="zh-CN" altLang="en-US" dirty="0" smtClean="0"/>
              <a:t>回归</a:t>
            </a:r>
            <a:endParaRPr lang="en-US" altLang="zh-CN" dirty="0" smtClean="0"/>
          </a:p>
          <a:p>
            <a:pPr marL="0" indent="0">
              <a:buNone/>
            </a:pPr>
            <a:r>
              <a:rPr lang="zh-CN" altLang="en-US" dirty="0" smtClean="0"/>
              <a:t>分类</a:t>
            </a:r>
            <a:endParaRPr lang="en-US" altLang="zh-CN" dirty="0" smtClean="0"/>
          </a:p>
          <a:p>
            <a:pPr marL="0" indent="0">
              <a:buNone/>
            </a:pPr>
            <a:r>
              <a:rPr lang="zh-CN" altLang="en-US" dirty="0" smtClean="0"/>
              <a:t>关联</a:t>
            </a:r>
            <a:endParaRPr lang="en-US" altLang="zh-CN" dirty="0" smtClean="0"/>
          </a:p>
          <a:p>
            <a:pPr marL="0" indent="0">
              <a:buNone/>
            </a:pPr>
            <a:r>
              <a:rPr lang="zh-CN" altLang="en-US" dirty="0" smtClean="0"/>
              <a:t>聚类</a:t>
            </a:r>
            <a:endParaRPr lang="en-US" altLang="zh-CN" dirty="0" smtClean="0"/>
          </a:p>
          <a:p>
            <a:pPr marL="0" indent="0">
              <a:buNone/>
            </a:pPr>
            <a:r>
              <a:rPr lang="zh-CN" altLang="en-US" dirty="0" smtClean="0"/>
              <a:t>决策</a:t>
            </a:r>
            <a:endParaRPr lang="en-US" altLang="zh-CN" dirty="0" smtClean="0"/>
          </a:p>
          <a:p>
            <a:pPr marL="0" indent="0">
              <a:buNone/>
            </a:pPr>
            <a:r>
              <a:rPr lang="en-US" altLang="zh-CN" dirty="0" smtClean="0"/>
              <a:t>+</a:t>
            </a:r>
            <a:r>
              <a:rPr lang="zh-CN" altLang="en-US" dirty="0" smtClean="0">
                <a:hlinkClick r:id="rId2" action="ppaction://hlinksldjump"/>
              </a:rPr>
              <a:t>工具软件</a:t>
            </a:r>
            <a:endParaRPr lang="zh-CN" altLang="en-US" dirty="0"/>
          </a:p>
        </p:txBody>
      </p:sp>
      <p:sp>
        <p:nvSpPr>
          <p:cNvPr id="6" name="内容占位符 2"/>
          <p:cNvSpPr txBox="1">
            <a:spLocks/>
          </p:cNvSpPr>
          <p:nvPr/>
        </p:nvSpPr>
        <p:spPr>
          <a:xfrm>
            <a:off x="9053688" y="1958623"/>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前沿应用</a:t>
            </a:r>
            <a:endParaRPr lang="en-US" altLang="zh-CN" dirty="0" smtClean="0"/>
          </a:p>
          <a:p>
            <a:pPr marL="0" indent="0">
              <a:buNone/>
            </a:pPr>
            <a:r>
              <a:rPr lang="zh-CN" altLang="en-US" dirty="0" smtClean="0"/>
              <a:t>机器学习</a:t>
            </a:r>
            <a:endParaRPr lang="en-US" altLang="zh-CN" dirty="0" smtClean="0"/>
          </a:p>
          <a:p>
            <a:pPr marL="0" indent="0">
              <a:buNone/>
            </a:pPr>
            <a:r>
              <a:rPr lang="zh-CN" altLang="en-US" dirty="0" smtClean="0"/>
              <a:t>商务智能</a:t>
            </a:r>
            <a:endParaRPr lang="en-US" altLang="zh-CN" dirty="0" smtClean="0"/>
          </a:p>
          <a:p>
            <a:pPr marL="0" indent="0">
              <a:buNone/>
            </a:pPr>
            <a:r>
              <a:rPr lang="zh-CN" altLang="en-US" dirty="0" smtClean="0"/>
              <a:t>大数据</a:t>
            </a:r>
            <a:endParaRPr lang="en-US" altLang="zh-CN" dirty="0" smtClean="0"/>
          </a:p>
          <a:p>
            <a:pPr marL="0" indent="0">
              <a:buNone/>
            </a:pPr>
            <a:r>
              <a:rPr lang="zh-CN" altLang="en-US" dirty="0"/>
              <a:t>物联网</a:t>
            </a:r>
            <a:endParaRPr lang="en-US" altLang="zh-CN" dirty="0" smtClean="0"/>
          </a:p>
          <a:p>
            <a:pPr marL="0" indent="0">
              <a:buNone/>
            </a:pPr>
            <a:r>
              <a:rPr lang="zh-CN" altLang="en-US" dirty="0" smtClean="0"/>
              <a:t>人工智能</a:t>
            </a:r>
            <a:endParaRPr lang="en-US" altLang="zh-CN" dirty="0" smtClean="0"/>
          </a:p>
          <a:p>
            <a:pPr marL="0" indent="0">
              <a:buNone/>
            </a:pPr>
            <a:endParaRPr lang="zh-CN" altLang="en-US" dirty="0"/>
          </a:p>
        </p:txBody>
      </p:sp>
      <p:sp>
        <p:nvSpPr>
          <p:cNvPr id="4" name="圆角矩形 3"/>
          <p:cNvSpPr/>
          <p:nvPr/>
        </p:nvSpPr>
        <p:spPr>
          <a:xfrm>
            <a:off x="1011936" y="2401824"/>
            <a:ext cx="1304544" cy="2292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061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p:bldP spid="6"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0"/>
            <a:ext cx="6477000" cy="3476625"/>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3408"/>
          <a:stretch/>
        </p:blipFill>
        <p:spPr>
          <a:xfrm>
            <a:off x="1" y="3487474"/>
            <a:ext cx="5715000" cy="3370525"/>
          </a:xfrm>
          <a:prstGeom prst="rect">
            <a:avLst/>
          </a:prstGeom>
        </p:spPr>
      </p:pic>
      <p:pic>
        <p:nvPicPr>
          <p:cNvPr id="7"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70" y="1229575"/>
            <a:ext cx="7231865" cy="4022725"/>
          </a:xfrm>
          <a:prstGeom prst="rect">
            <a:avLst/>
          </a:prstGeom>
        </p:spPr>
      </p:pic>
    </p:spTree>
    <p:extLst>
      <p:ext uri="{BB962C8B-B14F-4D97-AF65-F5344CB8AC3E}">
        <p14:creationId xmlns:p14="http://schemas.microsoft.com/office/powerpoint/2010/main" val="380690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065" y="1428471"/>
            <a:ext cx="6049210" cy="4022725"/>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977" y="286603"/>
            <a:ext cx="6076623" cy="4022725"/>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275" y="1997300"/>
            <a:ext cx="6096000" cy="3667125"/>
          </a:xfrm>
          <a:prstGeom prst="rect">
            <a:avLst/>
          </a:prstGeom>
        </p:spPr>
      </p:pic>
      <p:pic>
        <p:nvPicPr>
          <p:cNvPr id="7"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7946" y="1394645"/>
            <a:ext cx="5479632" cy="3653088"/>
          </a:xfrm>
          <a:prstGeom prst="rect">
            <a:avLst/>
          </a:prstGeom>
        </p:spPr>
      </p:pic>
    </p:spTree>
    <p:extLst>
      <p:ext uri="{BB962C8B-B14F-4D97-AF65-F5344CB8AC3E}">
        <p14:creationId xmlns:p14="http://schemas.microsoft.com/office/powerpoint/2010/main" val="101143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9963615"/>
              </p:ext>
            </p:extLst>
          </p:nvPr>
        </p:nvGraphicFramePr>
        <p:xfrm>
          <a:off x="6083633" y="1863726"/>
          <a:ext cx="4293744"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2466535582"/>
              </p:ext>
            </p:extLst>
          </p:nvPr>
        </p:nvGraphicFramePr>
        <p:xfrm>
          <a:off x="6061055" y="1863725"/>
          <a:ext cx="4293744" cy="402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内容占位符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0754" y="699572"/>
            <a:ext cx="5715000" cy="3476625"/>
          </a:xfrm>
          <a:prstGeom prst="rect">
            <a:avLst/>
          </a:prstGeom>
        </p:spPr>
      </p:pic>
    </p:spTree>
    <p:extLst>
      <p:ext uri="{BB962C8B-B14F-4D97-AF65-F5344CB8AC3E}">
        <p14:creationId xmlns:p14="http://schemas.microsoft.com/office/powerpoint/2010/main" val="42119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a:t>
            </a:r>
            <a:endParaRPr lang="zh-CN" altLang="en-US" dirty="0"/>
          </a:p>
        </p:txBody>
      </p:sp>
      <p:sp>
        <p:nvSpPr>
          <p:cNvPr id="3" name="内容占位符 2"/>
          <p:cNvSpPr>
            <a:spLocks noGrp="1"/>
          </p:cNvSpPr>
          <p:nvPr>
            <p:ph idx="1"/>
          </p:nvPr>
        </p:nvSpPr>
        <p:spPr>
          <a:xfrm>
            <a:off x="1097280" y="1845734"/>
            <a:ext cx="3508903" cy="4023360"/>
          </a:xfrm>
        </p:spPr>
        <p:txBody>
          <a:bodyPr/>
          <a:lstStyle/>
          <a:p>
            <a:r>
              <a:rPr lang="zh-CN" altLang="en-US" dirty="0" smtClean="0"/>
              <a:t>统计数据</a:t>
            </a:r>
            <a:endParaRPr lang="en-US" altLang="zh-CN" dirty="0" smtClean="0"/>
          </a:p>
          <a:p>
            <a:r>
              <a:rPr lang="zh-CN" altLang="en-US" dirty="0" smtClean="0"/>
              <a:t>学术组织与个人公布的数据</a:t>
            </a:r>
            <a:endParaRPr lang="en-US" altLang="zh-CN" dirty="0" smtClean="0"/>
          </a:p>
          <a:p>
            <a:r>
              <a:rPr lang="zh-CN" altLang="en-US" dirty="0" smtClean="0"/>
              <a:t>调研收集</a:t>
            </a:r>
            <a:r>
              <a:rPr lang="en-US" altLang="zh-CN" dirty="0" smtClean="0"/>
              <a:t>-</a:t>
            </a:r>
            <a:r>
              <a:rPr lang="zh-CN" altLang="en-US" dirty="0" smtClean="0"/>
              <a:t>实验数据</a:t>
            </a:r>
            <a:endParaRPr lang="en-US" altLang="zh-CN" dirty="0" smtClean="0"/>
          </a:p>
          <a:p>
            <a:r>
              <a:rPr lang="zh-CN" altLang="en-US" dirty="0" smtClean="0"/>
              <a:t>企业数据</a:t>
            </a:r>
            <a:endParaRPr lang="en-US" altLang="zh-CN" dirty="0" smtClean="0"/>
          </a:p>
          <a:p>
            <a:r>
              <a:rPr lang="zh-CN" altLang="en-US" dirty="0" smtClean="0"/>
              <a:t>网络数据</a:t>
            </a:r>
            <a:endParaRPr lang="en-US" altLang="zh-CN" dirty="0" smtClean="0"/>
          </a:p>
          <a:p>
            <a:pPr lvl="1"/>
            <a:r>
              <a:rPr lang="zh-CN" altLang="en-US" dirty="0" smtClean="0"/>
              <a:t>网络收集</a:t>
            </a:r>
            <a:endParaRPr lang="en-US" altLang="zh-CN" dirty="0" smtClean="0"/>
          </a:p>
          <a:p>
            <a:pPr lvl="1"/>
            <a:r>
              <a:rPr lang="zh-CN" altLang="en-US" dirty="0" smtClean="0"/>
              <a:t>网络抓取</a:t>
            </a:r>
            <a:endParaRPr lang="en-US" altLang="zh-CN" dirty="0" smtClean="0"/>
          </a:p>
          <a:p>
            <a:pPr lvl="1"/>
            <a:r>
              <a:rPr lang="zh-CN" altLang="en-US" dirty="0" smtClean="0"/>
              <a:t>图像数据</a:t>
            </a:r>
            <a:endParaRPr lang="zh-CN" altLang="en-US" dirty="0"/>
          </a:p>
        </p:txBody>
      </p:sp>
      <p:sp>
        <p:nvSpPr>
          <p:cNvPr id="4" name="内容占位符 2"/>
          <p:cNvSpPr txBox="1">
            <a:spLocks/>
          </p:cNvSpPr>
          <p:nvPr/>
        </p:nvSpPr>
        <p:spPr>
          <a:xfrm>
            <a:off x="4769308" y="1045848"/>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900" dirty="0" smtClean="0">
                <a:solidFill>
                  <a:srgbClr val="002060"/>
                </a:solidFill>
                <a:latin typeface="华文仿宋" panose="02010600040101010101" pitchFamily="2" charset="-122"/>
                <a:ea typeface="华文仿宋" panose="02010600040101010101" pitchFamily="2" charset="-122"/>
              </a:rPr>
              <a:t>官方公布数据</a:t>
            </a:r>
            <a:endParaRPr lang="en-US" altLang="zh-CN" sz="19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国家统计系统</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2"/>
              </a:rPr>
              <a:t>http://www.stats.gov.cn/tjsj/ndsj</a:t>
            </a:r>
            <a:r>
              <a:rPr lang="en-US" altLang="zh-CN" sz="1200" dirty="0" smtClean="0">
                <a:solidFill>
                  <a:srgbClr val="002060"/>
                </a:solidFill>
                <a:latin typeface="华文仿宋" panose="02010600040101010101" pitchFamily="2" charset="-122"/>
                <a:ea typeface="华文仿宋" panose="02010600040101010101" pitchFamily="2" charset="-122"/>
                <a:hlinkClick r:id="rId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3"/>
              </a:rPr>
              <a:t>http://data.stats.gov.cn</a:t>
            </a:r>
            <a:r>
              <a:rPr lang="en-US" altLang="zh-CN" sz="1200" dirty="0" smtClean="0">
                <a:solidFill>
                  <a:srgbClr val="002060"/>
                </a:solidFill>
                <a:latin typeface="华文仿宋" panose="02010600040101010101" pitchFamily="2" charset="-122"/>
                <a:ea typeface="华文仿宋" panose="02010600040101010101" pitchFamily="2" charset="-122"/>
                <a:hlinkClick r:id="rId3"/>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重要国际组织</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联合国统计网站</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smtClean="0">
                <a:solidFill>
                  <a:srgbClr val="002060"/>
                </a:solidFill>
                <a:latin typeface="华文仿宋" panose="02010600040101010101" pitchFamily="2" charset="-122"/>
                <a:ea typeface="华文仿宋" panose="02010600040101010101" pitchFamily="2" charset="-122"/>
              </a:rPr>
              <a:t>OECD</a:t>
            </a:r>
          </a:p>
          <a:p>
            <a:pPr lvl="2"/>
            <a:r>
              <a:rPr lang="zh-CN" altLang="en-US" sz="1200" dirty="0" smtClean="0">
                <a:solidFill>
                  <a:srgbClr val="002060"/>
                </a:solidFill>
                <a:latin typeface="华文仿宋" panose="02010600040101010101" pitchFamily="2" charset="-122"/>
                <a:ea typeface="华文仿宋" panose="02010600040101010101" pitchFamily="2" charset="-122"/>
              </a:rPr>
              <a:t>世界银行</a:t>
            </a:r>
            <a:r>
              <a:rPr lang="en-US" altLang="zh-CN" sz="1200" dirty="0" smtClean="0">
                <a:solidFill>
                  <a:srgbClr val="002060"/>
                </a:solidFill>
                <a:latin typeface="华文仿宋" panose="02010600040101010101" pitchFamily="2" charset="-122"/>
                <a:ea typeface="华文仿宋" panose="02010600040101010101" pitchFamily="2" charset="-122"/>
              </a:rPr>
              <a:t>/</a:t>
            </a:r>
            <a:r>
              <a:rPr lang="zh-CN" altLang="en-US" sz="1200" dirty="0" smtClean="0">
                <a:solidFill>
                  <a:srgbClr val="002060"/>
                </a:solidFill>
                <a:latin typeface="华文仿宋" panose="02010600040101010101" pitchFamily="2" charset="-122"/>
                <a:ea typeface="华文仿宋" panose="02010600040101010101" pitchFamily="2" charset="-122"/>
              </a:rPr>
              <a:t>国际货币基金组织（</a:t>
            </a:r>
            <a:r>
              <a:rPr lang="en-US" altLang="zh-CN" sz="1200" dirty="0" smtClean="0">
                <a:solidFill>
                  <a:srgbClr val="002060"/>
                </a:solidFill>
                <a:latin typeface="华文仿宋" panose="02010600040101010101" pitchFamily="2" charset="-122"/>
                <a:ea typeface="华文仿宋" panose="02010600040101010101" pitchFamily="2" charset="-122"/>
              </a:rPr>
              <a:t>IMF</a:t>
            </a:r>
            <a:r>
              <a:rPr lang="zh-CN" altLang="en-US" sz="1200" dirty="0" smtClean="0">
                <a:solidFill>
                  <a:srgbClr val="002060"/>
                </a:solidFill>
                <a:latin typeface="华文仿宋" panose="02010600040101010101" pitchFamily="2" charset="-122"/>
                <a:ea typeface="华文仿宋" panose="02010600040101010101" pitchFamily="2" charset="-12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marL="384048" lvl="2" indent="0">
              <a:buNone/>
            </a:pPr>
            <a:r>
              <a:rPr lang="en-US" altLang="zh-CN" sz="1200" dirty="0">
                <a:solidFill>
                  <a:srgbClr val="002060"/>
                </a:solidFill>
                <a:latin typeface="华文仿宋" panose="02010600040101010101" pitchFamily="2" charset="-122"/>
                <a:ea typeface="华文仿宋" panose="02010600040101010101" pitchFamily="2" charset="-122"/>
                <a:hlinkClick r:id="rId4"/>
              </a:rPr>
              <a:t>http://data.worldbank.org/indicator</a:t>
            </a:r>
            <a:r>
              <a:rPr lang="en-US" altLang="zh-CN" sz="1200" dirty="0" smtClean="0">
                <a:solidFill>
                  <a:srgbClr val="002060"/>
                </a:solidFill>
                <a:latin typeface="华文仿宋" panose="02010600040101010101" pitchFamily="2" charset="-122"/>
                <a:ea typeface="华文仿宋" panose="02010600040101010101" pitchFamily="2" charset="-122"/>
                <a:hlinkClick r:id="rId4"/>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亚洲开发银行</a:t>
            </a:r>
            <a:endParaRPr lang="en-US" altLang="zh-CN" sz="12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5508730" y="180509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学术组织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rPr>
              <a:t>UCI </a:t>
            </a:r>
            <a:r>
              <a:rPr lang="en-US" altLang="zh-CN" sz="1600" dirty="0">
                <a:solidFill>
                  <a:srgbClr val="002060"/>
                </a:solidFill>
                <a:latin typeface="华文仿宋" panose="02010600040101010101" pitchFamily="2" charset="-122"/>
                <a:ea typeface="华文仿宋" panose="02010600040101010101" pitchFamily="2" charset="-122"/>
                <a:hlinkClick r:id="rId5"/>
              </a:rPr>
              <a:t>http://</a:t>
            </a:r>
            <a:r>
              <a:rPr lang="en-US" altLang="zh-CN" sz="1600" dirty="0" smtClean="0">
                <a:solidFill>
                  <a:srgbClr val="002060"/>
                </a:solidFill>
                <a:latin typeface="华文仿宋" panose="02010600040101010101" pitchFamily="2" charset="-122"/>
                <a:ea typeface="华文仿宋" panose="02010600040101010101" pitchFamily="2" charset="-122"/>
                <a:hlinkClick r:id="rId5"/>
              </a:rPr>
              <a:t>archive.ics.uci.edu/ml/datasets.html</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800" dirty="0" err="1" smtClean="0">
                <a:solidFill>
                  <a:srgbClr val="002060"/>
                </a:solidFill>
                <a:latin typeface="华文仿宋" panose="02010600040101010101" pitchFamily="2" charset="-122"/>
                <a:ea typeface="华文仿宋" panose="02010600040101010101" pitchFamily="2" charset="-122"/>
              </a:rPr>
              <a:t>github</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hlinkClick r:id="rId6"/>
              </a:rPr>
              <a:t>https://github.com</a:t>
            </a:r>
            <a:r>
              <a:rPr lang="en-US" altLang="zh-CN" sz="1600" dirty="0" smtClean="0">
                <a:solidFill>
                  <a:srgbClr val="002060"/>
                </a:solidFill>
                <a:latin typeface="华文仿宋" panose="02010600040101010101" pitchFamily="2" charset="-122"/>
                <a:ea typeface="华文仿宋" panose="02010600040101010101" pitchFamily="2" charset="-122"/>
                <a:hlinkClick r:id="rId6"/>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494561" y="2913455"/>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企业数据</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证监会要求的财务数据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企业内部运营数据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7" name="内容占位符 2"/>
          <p:cNvSpPr txBox="1">
            <a:spLocks/>
          </p:cNvSpPr>
          <p:nvPr/>
        </p:nvSpPr>
        <p:spPr>
          <a:xfrm>
            <a:off x="7233983" y="3517411"/>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网络爬虫</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7"/>
              </a:rPr>
              <a:t>https://www.analyticsvidhya.com/blog/author/sauravkaushik8</a:t>
            </a:r>
            <a:r>
              <a:rPr lang="en-US" altLang="zh-CN" sz="1400" dirty="0" smtClean="0">
                <a:solidFill>
                  <a:srgbClr val="002060"/>
                </a:solidFill>
                <a:latin typeface="华文仿宋" panose="02010600040101010101" pitchFamily="2" charset="-122"/>
                <a:ea typeface="华文仿宋" panose="02010600040101010101" pitchFamily="2" charset="-122"/>
                <a:hlinkClick r:id="rId7"/>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en-US" altLang="zh-CN" sz="1400" dirty="0" smtClean="0">
                <a:solidFill>
                  <a:srgbClr val="002060"/>
                </a:solidFill>
                <a:latin typeface="华文仿宋" panose="02010600040101010101" pitchFamily="2" charset="-122"/>
                <a:ea typeface="华文仿宋" panose="02010600040101010101" pitchFamily="2" charset="-122"/>
              </a:rPr>
              <a:t>R</a:t>
            </a:r>
            <a:r>
              <a:rPr lang="zh-CN" altLang="en-US" sz="1400" dirty="0" smtClean="0">
                <a:solidFill>
                  <a:srgbClr val="002060"/>
                </a:solidFill>
                <a:latin typeface="华文仿宋" panose="02010600040101010101" pitchFamily="2" charset="-122"/>
                <a:ea typeface="华文仿宋" panose="02010600040101010101" pitchFamily="2" charset="-122"/>
              </a:rPr>
              <a:t>语言的爬虫技术，原文）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8"/>
              </a:rPr>
              <a:t>http://</a:t>
            </a:r>
            <a:r>
              <a:rPr lang="en-US" altLang="zh-CN" sz="1400" dirty="0" smtClean="0">
                <a:solidFill>
                  <a:srgbClr val="002060"/>
                </a:solidFill>
                <a:latin typeface="华文仿宋" panose="02010600040101010101" pitchFamily="2" charset="-122"/>
                <a:ea typeface="华文仿宋" panose="02010600040101010101" pitchFamily="2" charset="-122"/>
                <a:hlinkClick r:id="rId8"/>
              </a:rPr>
              <a:t>www.ituring.com.cn/article/465317</a:t>
            </a:r>
            <a:r>
              <a:rPr lang="zh-CN" altLang="en-US" sz="1400" dirty="0" smtClean="0">
                <a:solidFill>
                  <a:srgbClr val="002060"/>
                </a:solidFill>
                <a:latin typeface="华文仿宋" panose="02010600040101010101" pitchFamily="2" charset="-122"/>
                <a:ea typeface="华文仿宋" panose="02010600040101010101" pitchFamily="2" charset="-122"/>
              </a:rPr>
              <a:t>（译文）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3931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2726</TotalTime>
  <Words>2684</Words>
  <Application>Microsoft Office PowerPoint</Application>
  <PresentationFormat>宽屏</PresentationFormat>
  <Paragraphs>555</Paragraphs>
  <Slides>55</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55</vt:i4>
      </vt:variant>
    </vt:vector>
  </HeadingPairs>
  <TitlesOfParts>
    <vt:vector size="75" baseType="lpstr">
      <vt:lpstr>ＭＳ Ｐゴシック</vt:lpstr>
      <vt:lpstr>ＭＳ Ｐゴシック</vt:lpstr>
      <vt:lpstr>华文仿宋</vt:lpstr>
      <vt:lpstr>华文楷体</vt:lpstr>
      <vt:lpstr>华文新魏</vt:lpstr>
      <vt:lpstr>SimSun</vt:lpstr>
      <vt:lpstr>SimSun</vt:lpstr>
      <vt:lpstr>Arial</vt:lpstr>
      <vt:lpstr>Calibri</vt:lpstr>
      <vt:lpstr>Calibri Light</vt:lpstr>
      <vt:lpstr>Lucida Console</vt:lpstr>
      <vt:lpstr>Symbol</vt:lpstr>
      <vt:lpstr>Tahoma</vt:lpstr>
      <vt:lpstr>Times New Roman</vt:lpstr>
      <vt:lpstr>Wingdings</vt:lpstr>
      <vt:lpstr>回顾</vt:lpstr>
      <vt:lpstr>VISIO</vt:lpstr>
      <vt:lpstr>Document</vt:lpstr>
      <vt:lpstr>Visio</vt:lpstr>
      <vt:lpstr>Equation</vt:lpstr>
      <vt:lpstr>数据分析与处理技术  ——数据与数据集 </vt:lpstr>
      <vt:lpstr>课程要求</vt:lpstr>
      <vt:lpstr>参考资料</vt:lpstr>
      <vt:lpstr>0.数据分析概论</vt:lpstr>
      <vt:lpstr>0.1 数据</vt:lpstr>
      <vt:lpstr>PowerPoint 演示文稿</vt:lpstr>
      <vt:lpstr>PowerPoint 演示文稿</vt:lpstr>
      <vt:lpstr>PowerPoint 演示文稿</vt:lpstr>
      <vt:lpstr>0.2 来源</vt:lpstr>
      <vt:lpstr>0.2 来源 –经济数据与数据搜索</vt:lpstr>
      <vt:lpstr>0.2 数据分析-基本原则</vt:lpstr>
      <vt:lpstr>0.3 关系</vt:lpstr>
      <vt:lpstr>0.3 关系</vt:lpstr>
      <vt:lpstr>PowerPoint 演示文稿</vt:lpstr>
      <vt:lpstr>0.4 工具</vt:lpstr>
      <vt:lpstr>0.4 工具</vt:lpstr>
      <vt:lpstr>0.4 分析工具</vt:lpstr>
      <vt:lpstr>PowerPoint 演示文稿</vt:lpstr>
      <vt:lpstr>第一节 数据分析概论</vt:lpstr>
      <vt:lpstr>PowerPoint 演示文稿</vt:lpstr>
      <vt:lpstr>PowerPoint 演示文稿</vt:lpstr>
      <vt:lpstr>PowerPoint 演示文稿</vt:lpstr>
      <vt:lpstr>PowerPoint 演示文稿</vt:lpstr>
      <vt:lpstr>1.1 数据类型</vt:lpstr>
      <vt:lpstr>属性值的特点</vt:lpstr>
      <vt:lpstr>PowerPoint 演示文稿</vt:lpstr>
      <vt:lpstr>1.2 属性值类型</vt:lpstr>
      <vt:lpstr>属性值的性质</vt:lpstr>
      <vt:lpstr>属性类型的性质</vt:lpstr>
      <vt:lpstr>属性值的性质</vt:lpstr>
      <vt:lpstr>1.3数据集类型</vt:lpstr>
      <vt:lpstr>记录数据集 recorded data</vt:lpstr>
      <vt:lpstr>记录数据集</vt:lpstr>
      <vt:lpstr>记录数据集</vt:lpstr>
      <vt:lpstr>图形数据 graph</vt:lpstr>
      <vt:lpstr>PowerPoint 演示文稿</vt:lpstr>
      <vt:lpstr>图形数据</vt:lpstr>
      <vt:lpstr>图形数据集</vt:lpstr>
      <vt:lpstr>有序数据</vt:lpstr>
      <vt:lpstr>有序数据 ordered data</vt:lpstr>
      <vt:lpstr>有序数据</vt:lpstr>
      <vt:lpstr>时间序列的生成方式</vt:lpstr>
      <vt:lpstr>有序数据</vt:lpstr>
      <vt:lpstr>1.2数据质量</vt:lpstr>
      <vt:lpstr>噪声</vt:lpstr>
      <vt:lpstr>时间序列当中的噪声含义</vt:lpstr>
      <vt:lpstr>异常点</vt:lpstr>
      <vt:lpstr>异常点的影响和处理</vt:lpstr>
      <vt:lpstr>异常值的原因和处理方法</vt:lpstr>
      <vt:lpstr>数据缺失</vt:lpstr>
      <vt:lpstr>PowerPoint 演示文稿</vt:lpstr>
      <vt:lpstr>PowerPoint 演示文稿</vt:lpstr>
      <vt:lpstr>1.3 方法类型</vt:lpstr>
      <vt:lpstr>1.3 数据处理方法</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数据分析与处理技术 </dc:title>
  <dc:creator>Ning Xu</dc:creator>
  <cp:lastModifiedBy>dell</cp:lastModifiedBy>
  <cp:revision>213</cp:revision>
  <dcterms:created xsi:type="dcterms:W3CDTF">2017-08-22T05:25:27Z</dcterms:created>
  <dcterms:modified xsi:type="dcterms:W3CDTF">2017-09-18T01:42:27Z</dcterms:modified>
</cp:coreProperties>
</file>